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7"/>
  </p:notesMasterIdLst>
  <p:sldIdLst>
    <p:sldId id="257" r:id="rId2"/>
    <p:sldId id="434" r:id="rId3"/>
    <p:sldId id="349" r:id="rId4"/>
    <p:sldId id="282" r:id="rId5"/>
    <p:sldId id="350" r:id="rId6"/>
    <p:sldId id="331" r:id="rId7"/>
    <p:sldId id="427" r:id="rId8"/>
    <p:sldId id="260" r:id="rId9"/>
    <p:sldId id="333" r:id="rId10"/>
    <p:sldId id="271" r:id="rId11"/>
    <p:sldId id="273" r:id="rId12"/>
    <p:sldId id="444" r:id="rId13"/>
    <p:sldId id="401" r:id="rId14"/>
    <p:sldId id="426" r:id="rId15"/>
    <p:sldId id="274" r:id="rId16"/>
    <p:sldId id="415" r:id="rId17"/>
    <p:sldId id="334" r:id="rId18"/>
    <p:sldId id="275" r:id="rId19"/>
    <p:sldId id="315" r:id="rId20"/>
    <p:sldId id="316" r:id="rId21"/>
    <p:sldId id="278" r:id="rId22"/>
    <p:sldId id="418" r:id="rId23"/>
    <p:sldId id="429" r:id="rId24"/>
    <p:sldId id="256" r:id="rId25"/>
    <p:sldId id="419" r:id="rId26"/>
    <p:sldId id="258" r:id="rId27"/>
    <p:sldId id="259" r:id="rId28"/>
    <p:sldId id="425" r:id="rId29"/>
    <p:sldId id="428" r:id="rId30"/>
    <p:sldId id="436" r:id="rId31"/>
    <p:sldId id="430" r:id="rId32"/>
    <p:sldId id="431" r:id="rId33"/>
    <p:sldId id="432" r:id="rId34"/>
    <p:sldId id="396" r:id="rId35"/>
    <p:sldId id="279" r:id="rId36"/>
    <p:sldId id="413" r:id="rId37"/>
    <p:sldId id="402" r:id="rId38"/>
    <p:sldId id="420" r:id="rId39"/>
    <p:sldId id="399" r:id="rId40"/>
    <p:sldId id="284" r:id="rId41"/>
    <p:sldId id="285" r:id="rId42"/>
    <p:sldId id="407" r:id="rId43"/>
    <p:sldId id="439" r:id="rId44"/>
    <p:sldId id="414" r:id="rId45"/>
    <p:sldId id="405" r:id="rId46"/>
    <p:sldId id="398" r:id="rId47"/>
    <p:sldId id="298" r:id="rId48"/>
    <p:sldId id="300" r:id="rId49"/>
    <p:sldId id="301" r:id="rId50"/>
    <p:sldId id="406" r:id="rId51"/>
    <p:sldId id="306" r:id="rId52"/>
    <p:sldId id="395" r:id="rId53"/>
    <p:sldId id="353" r:id="rId54"/>
    <p:sldId id="354" r:id="rId55"/>
    <p:sldId id="355" r:id="rId56"/>
    <p:sldId id="390" r:id="rId57"/>
    <p:sldId id="358" r:id="rId58"/>
    <p:sldId id="391" r:id="rId59"/>
    <p:sldId id="360" r:id="rId60"/>
    <p:sldId id="362" r:id="rId61"/>
    <p:sldId id="417" r:id="rId62"/>
    <p:sldId id="422" r:id="rId63"/>
    <p:sldId id="363" r:id="rId64"/>
    <p:sldId id="441" r:id="rId65"/>
    <p:sldId id="364" r:id="rId66"/>
    <p:sldId id="365" r:id="rId67"/>
    <p:sldId id="366" r:id="rId68"/>
    <p:sldId id="367" r:id="rId69"/>
    <p:sldId id="368" r:id="rId70"/>
    <p:sldId id="369" r:id="rId71"/>
    <p:sldId id="370" r:id="rId72"/>
    <p:sldId id="371" r:id="rId73"/>
    <p:sldId id="386" r:id="rId74"/>
    <p:sldId id="423" r:id="rId75"/>
    <p:sldId id="372" r:id="rId76"/>
    <p:sldId id="382" r:id="rId77"/>
    <p:sldId id="381" r:id="rId78"/>
    <p:sldId id="374" r:id="rId79"/>
    <p:sldId id="445" r:id="rId80"/>
    <p:sldId id="442" r:id="rId81"/>
    <p:sldId id="375" r:id="rId82"/>
    <p:sldId id="376" r:id="rId83"/>
    <p:sldId id="404" r:id="rId84"/>
    <p:sldId id="379" r:id="rId85"/>
    <p:sldId id="377" r:id="rId86"/>
    <p:sldId id="378" r:id="rId87"/>
    <p:sldId id="380" r:id="rId88"/>
    <p:sldId id="387" r:id="rId89"/>
    <p:sldId id="392" r:id="rId90"/>
    <p:sldId id="443" r:id="rId91"/>
    <p:sldId id="384" r:id="rId92"/>
    <p:sldId id="416" r:id="rId93"/>
    <p:sldId id="288" r:id="rId94"/>
    <p:sldId id="433" r:id="rId95"/>
    <p:sldId id="424" r:id="rId9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8FD3558-7257-4813-90D5-F6826D640FDB}">
          <p14:sldIdLst>
            <p14:sldId id="257"/>
            <p14:sldId id="434"/>
          </p14:sldIdLst>
        </p14:section>
        <p14:section name="Search Problems" id="{62C389E9-A037-4E1B-8469-5E9846784FDE}">
          <p14:sldIdLst>
            <p14:sldId id="349"/>
            <p14:sldId id="282"/>
            <p14:sldId id="350"/>
            <p14:sldId id="331"/>
            <p14:sldId id="427"/>
            <p14:sldId id="260"/>
            <p14:sldId id="333"/>
            <p14:sldId id="271"/>
            <p14:sldId id="273"/>
          </p14:sldIdLst>
        </p14:section>
        <p14:section name="Tree Search" id="{412A62B4-1FE7-4079-ACC5-C0C901B35D7C}">
          <p14:sldIdLst>
            <p14:sldId id="444"/>
            <p14:sldId id="401"/>
            <p14:sldId id="426"/>
            <p14:sldId id="274"/>
            <p14:sldId id="415"/>
            <p14:sldId id="334"/>
            <p14:sldId id="275"/>
            <p14:sldId id="315"/>
            <p14:sldId id="316"/>
            <p14:sldId id="278"/>
          </p14:sldIdLst>
        </p14:section>
        <p14:section name="State Space" id="{060036DA-9511-4E45-9F7A-76D3D68890B2}">
          <p14:sldIdLst>
            <p14:sldId id="418"/>
            <p14:sldId id="429"/>
            <p14:sldId id="256"/>
            <p14:sldId id="419"/>
            <p14:sldId id="258"/>
            <p14:sldId id="259"/>
            <p14:sldId id="425"/>
            <p14:sldId id="428"/>
            <p14:sldId id="436"/>
            <p14:sldId id="430"/>
            <p14:sldId id="431"/>
            <p14:sldId id="432"/>
          </p14:sldIdLst>
        </p14:section>
        <p14:section name="Uninformed Search: Breadth-first strategy" id="{414669F5-57E2-441C-ACC3-212322309E85}">
          <p14:sldIdLst>
            <p14:sldId id="396"/>
            <p14:sldId id="279"/>
            <p14:sldId id="413"/>
            <p14:sldId id="402"/>
            <p14:sldId id="420"/>
            <p14:sldId id="399"/>
            <p14:sldId id="284"/>
            <p14:sldId id="285"/>
            <p14:sldId id="407"/>
          </p14:sldIdLst>
        </p14:section>
        <p14:section name="Uninformed Search: Depth-First Strategy" id="{AB03A99E-5E27-407F-871A-DE2D977F8D72}">
          <p14:sldIdLst>
            <p14:sldId id="439"/>
            <p14:sldId id="414"/>
            <p14:sldId id="405"/>
            <p14:sldId id="398"/>
            <p14:sldId id="298"/>
            <p14:sldId id="300"/>
            <p14:sldId id="301"/>
            <p14:sldId id="406"/>
            <p14:sldId id="306"/>
          </p14:sldIdLst>
        </p14:section>
        <p14:section name="Informed Search: Greedy Best-First Search" id="{E25CABB0-588C-4F8C-8F53-C2939B47CCE5}">
          <p14:sldIdLst>
            <p14:sldId id="395"/>
            <p14:sldId id="353"/>
            <p14:sldId id="354"/>
            <p14:sldId id="355"/>
            <p14:sldId id="390"/>
            <p14:sldId id="358"/>
            <p14:sldId id="391"/>
            <p14:sldId id="360"/>
            <p14:sldId id="362"/>
            <p14:sldId id="417"/>
            <p14:sldId id="422"/>
            <p14:sldId id="363"/>
          </p14:sldIdLst>
        </p14:section>
        <p14:section name="Informed Search: A* Search" id="{898F2598-AA96-4FB6-AC2D-C308043A1C4A}">
          <p14:sldIdLst>
            <p14:sldId id="441"/>
            <p14:sldId id="364"/>
            <p14:sldId id="365"/>
            <p14:sldId id="366"/>
            <p14:sldId id="367"/>
            <p14:sldId id="368"/>
            <p14:sldId id="369"/>
            <p14:sldId id="370"/>
            <p14:sldId id="371"/>
            <p14:sldId id="386"/>
            <p14:sldId id="423"/>
            <p14:sldId id="372"/>
            <p14:sldId id="382"/>
            <p14:sldId id="381"/>
            <p14:sldId id="374"/>
            <p14:sldId id="445"/>
          </p14:sldIdLst>
        </p14:section>
        <p14:section name="Designing Heuristics for Informed Search" id="{1EC0CE7D-150E-44BA-BD6D-B192C6B78443}">
          <p14:sldIdLst>
            <p14:sldId id="442"/>
            <p14:sldId id="375"/>
            <p14:sldId id="376"/>
            <p14:sldId id="404"/>
            <p14:sldId id="379"/>
            <p14:sldId id="377"/>
            <p14:sldId id="378"/>
            <p14:sldId id="380"/>
            <p14:sldId id="387"/>
            <p14:sldId id="392"/>
          </p14:sldIdLst>
        </p14:section>
        <p14:section name="Summary" id="{B419AB6B-658F-48B9-9342-4C02D6BA1150}">
          <p14:sldIdLst>
            <p14:sldId id="443"/>
            <p14:sldId id="384"/>
            <p14:sldId id="416"/>
            <p14:sldId id="288"/>
            <p14:sldId id="433"/>
            <p14:sldId id="4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DBEC"/>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0" autoAdjust="0"/>
    <p:restoredTop sz="86391" autoAdjust="0"/>
  </p:normalViewPr>
  <p:slideViewPr>
    <p:cSldViewPr>
      <p:cViewPr varScale="1">
        <p:scale>
          <a:sx n="64" d="100"/>
          <a:sy n="64" d="100"/>
        </p:scale>
        <p:origin x="916" y="40"/>
      </p:cViewPr>
      <p:guideLst>
        <p:guide orient="horz" pos="2160"/>
        <p:guide pos="2880"/>
      </p:guideLst>
    </p:cSldViewPr>
  </p:slideViewPr>
  <p:outlineViewPr>
    <p:cViewPr>
      <p:scale>
        <a:sx n="33" d="100"/>
        <a:sy n="33" d="100"/>
      </p:scale>
      <p:origin x="0" y="-684"/>
    </p:cViewPr>
  </p:outlineViewPr>
  <p:notesTextViewPr>
    <p:cViewPr>
      <p:scale>
        <a:sx n="3" d="2"/>
        <a:sy n="3" d="2"/>
      </p:scale>
      <p:origin x="0" y="0"/>
    </p:cViewPr>
  </p:notesTextViewPr>
  <p:sorterViewPr>
    <p:cViewPr>
      <p:scale>
        <a:sx n="100" d="100"/>
        <a:sy n="100" d="100"/>
      </p:scale>
      <p:origin x="0" y="-319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iagrams/_rels/data60.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Calibri" panose="020F0502020204030204" pitchFamily="34" charset="0"/>
              </a:defRPr>
            </a:lvl1pPr>
          </a:lstStyle>
          <a:p>
            <a:endParaRPr lang="en-US" dirty="0"/>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Calibri" panose="020F0502020204030204" pitchFamily="34" charset="0"/>
              </a:defRPr>
            </a:lvl1pPr>
          </a:lstStyle>
          <a:p>
            <a:fld id="{3AED0B83-FA1E-482D-AD89-4E224F76AB55}"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anose="020F0502020204030204" pitchFamily="34" charset="0"/>
        <a:ea typeface="+mn-ea"/>
        <a:cs typeface="+mn-cs"/>
      </a:defRPr>
    </a:lvl1pPr>
    <a:lvl2pPr marL="457200" algn="l" rtl="0" fontAlgn="base">
      <a:spcBef>
        <a:spcPct val="30000"/>
      </a:spcBef>
      <a:spcAft>
        <a:spcPct val="0"/>
      </a:spcAft>
      <a:defRPr sz="1200" kern="1200">
        <a:solidFill>
          <a:schemeClr val="tx1"/>
        </a:solidFill>
        <a:latin typeface="Calibri" panose="020F0502020204030204" pitchFamily="34" charset="0"/>
        <a:ea typeface="+mn-ea"/>
        <a:cs typeface="+mn-cs"/>
      </a:defRPr>
    </a:lvl2pPr>
    <a:lvl3pPr marL="914400" algn="l" rtl="0" fontAlgn="base">
      <a:spcBef>
        <a:spcPct val="30000"/>
      </a:spcBef>
      <a:spcAft>
        <a:spcPct val="0"/>
      </a:spcAft>
      <a:defRPr sz="1200" kern="1200">
        <a:solidFill>
          <a:schemeClr val="tx1"/>
        </a:solidFill>
        <a:latin typeface="Calibri" panose="020F0502020204030204" pitchFamily="34" charset="0"/>
        <a:ea typeface="+mn-ea"/>
        <a:cs typeface="+mn-cs"/>
      </a:defRPr>
    </a:lvl3pPr>
    <a:lvl4pPr marL="1371600" algn="l" rtl="0" fontAlgn="base">
      <a:spcBef>
        <a:spcPct val="30000"/>
      </a:spcBef>
      <a:spcAft>
        <a:spcPct val="0"/>
      </a:spcAft>
      <a:defRPr sz="1200" kern="1200">
        <a:solidFill>
          <a:schemeClr val="tx1"/>
        </a:solidFill>
        <a:latin typeface="Calibri" panose="020F0502020204030204" pitchFamily="34" charset="0"/>
        <a:ea typeface="+mn-ea"/>
        <a:cs typeface="+mn-cs"/>
      </a:defRPr>
    </a:lvl4pPr>
    <a:lvl5pPr marL="1828800" algn="l" rtl="0" fontAlgn="base">
      <a:spcBef>
        <a:spcPct val="30000"/>
      </a:spcBef>
      <a:spcAft>
        <a:spcPct val="0"/>
      </a:spcAft>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ED0B83-FA1E-482D-AD89-4E224F76AB55}" type="slidenum">
              <a:rPr lang="en-US" smtClean="0"/>
              <a:pPr/>
              <a:t>12</a:t>
            </a:fld>
            <a:endParaRPr lang="en-US" dirty="0"/>
          </a:p>
        </p:txBody>
      </p:sp>
    </p:spTree>
    <p:extLst>
      <p:ext uri="{BB962C8B-B14F-4D97-AF65-F5344CB8AC3E}">
        <p14:creationId xmlns:p14="http://schemas.microsoft.com/office/powerpoint/2010/main" val="2497289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23</a:t>
            </a:fld>
            <a:endParaRPr lang="en-US"/>
          </a:p>
        </p:txBody>
      </p:sp>
    </p:spTree>
    <p:extLst>
      <p:ext uri="{BB962C8B-B14F-4D97-AF65-F5344CB8AC3E}">
        <p14:creationId xmlns:p14="http://schemas.microsoft.com/office/powerpoint/2010/main" val="4070255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46</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81</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82</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83</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84</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85</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87</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88</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89</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91</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92</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5/19/2025</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5/19/2025</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5/19/2025</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1.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41.png"/><Relationship Id="rId4" Type="http://schemas.openxmlformats.org/officeDocument/2006/relationships/hyperlink" Target="https://itnext.io/permutations-combinations-algorithms-cheat-sheet-68c14879aba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hyperlink" Target="https://itnext.io/permutations-combinations-algorithms-cheat-sheet-68c14879aba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60.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41.png"/><Relationship Id="rId5" Type="http://schemas.openxmlformats.org/officeDocument/2006/relationships/image" Target="../media/image31.png"/><Relationship Id="rId10" Type="http://schemas.openxmlformats.org/officeDocument/2006/relationships/image" Target="../media/image40.png"/><Relationship Id="rId4" Type="http://schemas.openxmlformats.org/officeDocument/2006/relationships/image" Target="../media/image30.png"/><Relationship Id="rId9"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60.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6.png"/><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hyperlink" Target="https://en.wikipedia.org/wiki/A*_search_algorith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0.png"/></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2.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70.png"/><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microsoft.com/office/2007/relationships/hdphoto" Target="../media/hdphoto1.wdp"/></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5.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20.png"/><Relationship Id="rId4" Type="http://schemas.openxmlformats.org/officeDocument/2006/relationships/image" Target="../media/image830.png"/></Relationships>
</file>

<file path=ppt/slides/_rels/slide89.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78.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8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B145F0E9-0E3F-269C-6326-011ECE34612A}"/>
              </a:ext>
            </a:extLst>
          </p:cNvPr>
          <p:cNvGrpSpPr/>
          <p:nvPr/>
        </p:nvGrpSpPr>
        <p:grpSpPr>
          <a:xfrm>
            <a:off x="278129" y="5962944"/>
            <a:ext cx="3017521" cy="758005"/>
            <a:chOff x="278129" y="5962944"/>
            <a:chExt cx="3017521" cy="758005"/>
          </a:xfrm>
        </p:grpSpPr>
        <p:sp>
          <p:nvSpPr>
            <p:cNvPr id="7" name="TextBox 6">
              <a:extLst>
                <a:ext uri="{FF2B5EF4-FFF2-40B4-BE49-F238E27FC236}">
                  <a16:creationId xmlns:a16="http://schemas.microsoft.com/office/drawing/2014/main" id="{C52A4BDA-FB48-3D1E-7F99-A191744875FF}"/>
                </a:ext>
              </a:extLst>
            </p:cNvPr>
            <p:cNvSpPr txBox="1"/>
            <p:nvPr/>
          </p:nvSpPr>
          <p:spPr>
            <a:xfrm>
              <a:off x="278129" y="6290062"/>
              <a:ext cx="3017521" cy="430887"/>
            </a:xfrm>
            <a:prstGeom prst="rect">
              <a:avLst/>
            </a:prstGeom>
            <a:noFill/>
          </p:spPr>
          <p:txBody>
            <a:bodyPr wrap="square">
              <a:spAutoFit/>
            </a:bodyPr>
            <a:lstStyle/>
            <a:p>
              <a:r>
                <a:rPr lang="en-US" sz="1100" b="0" i="0" dirty="0">
                  <a:solidFill>
                    <a:schemeClr val="tx1">
                      <a:lumMod val="50000"/>
                    </a:schemeClr>
                  </a:solidFill>
                  <a:effectLst/>
                  <a:latin typeface="Calibri" panose="020F0502020204030204" pitchFamily="34" charset="0"/>
                </a:rPr>
                <a:t>This work is licensed under a </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Calibri" panose="020F0502020204030204" pitchFamily="34" charset="0"/>
                </a:rPr>
                <a:t>.</a:t>
              </a:r>
              <a:endParaRPr lang="en-US" sz="1100" dirty="0">
                <a:solidFill>
                  <a:schemeClr val="tx1">
                    <a:lumMod val="50000"/>
                  </a:schemeClr>
                </a:solidFill>
              </a:endParaRPr>
            </a:p>
          </p:txBody>
        </p:sp>
        <p:pic>
          <p:nvPicPr>
            <p:cNvPr id="22" name="Picture 2">
              <a:extLst>
                <a:ext uri="{FF2B5EF4-FFF2-40B4-BE49-F238E27FC236}">
                  <a16:creationId xmlns:a16="http://schemas.microsoft.com/office/drawing/2014/main" id="{FBAD8FE2-6C18-AB18-71C3-4837DCC076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485" y="5962944"/>
              <a:ext cx="894434" cy="3129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58590C97-1FDC-06AF-C681-FB5E562CB477}"/>
              </a:ext>
            </a:extLst>
          </p:cNvPr>
          <p:cNvGrpSpPr/>
          <p:nvPr/>
        </p:nvGrpSpPr>
        <p:grpSpPr>
          <a:xfrm>
            <a:off x="7161118" y="4648200"/>
            <a:ext cx="1676400" cy="1981200"/>
            <a:chOff x="7208519" y="4648200"/>
            <a:chExt cx="1676400" cy="1981200"/>
          </a:xfrm>
        </p:grpSpPr>
        <p:sp>
          <p:nvSpPr>
            <p:cNvPr id="25" name="Rectangle 24">
              <a:extLst>
                <a:ext uri="{FF2B5EF4-FFF2-40B4-BE49-F238E27FC236}">
                  <a16:creationId xmlns:a16="http://schemas.microsoft.com/office/drawing/2014/main" id="{E7CDAF3D-5E4F-929A-97B2-1C2920885333}"/>
                </a:ext>
              </a:extLst>
            </p:cNvPr>
            <p:cNvSpPr/>
            <p:nvPr/>
          </p:nvSpPr>
          <p:spPr>
            <a:xfrm>
              <a:off x="7208519" y="4648200"/>
              <a:ext cx="1676400" cy="1981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qr code with black dots&#10;&#10;Description automatically generated">
              <a:extLst>
                <a:ext uri="{FF2B5EF4-FFF2-40B4-BE49-F238E27FC236}">
                  <a16:creationId xmlns:a16="http://schemas.microsoft.com/office/drawing/2014/main" id="{55C8DA1D-6375-4755-EA92-F75C2EE405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6619" y="4669971"/>
              <a:ext cx="1600200" cy="1600200"/>
            </a:xfrm>
            <a:prstGeom prst="rect">
              <a:avLst/>
            </a:prstGeom>
          </p:spPr>
        </p:pic>
        <p:sp>
          <p:nvSpPr>
            <p:cNvPr id="27" name="Rectangle 26">
              <a:extLst>
                <a:ext uri="{FF2B5EF4-FFF2-40B4-BE49-F238E27FC236}">
                  <a16:creationId xmlns:a16="http://schemas.microsoft.com/office/drawing/2014/main" id="{14068EDA-0527-9B52-BCE8-977872452E88}"/>
                </a:ext>
              </a:extLst>
            </p:cNvPr>
            <p:cNvSpPr/>
            <p:nvPr/>
          </p:nvSpPr>
          <p:spPr>
            <a:xfrm>
              <a:off x="7208519" y="62701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fontScale="92500" lnSpcReduction="10000"/>
          </a:bodyPr>
          <a:lstStyle/>
          <a:p>
            <a:pPr>
              <a:lnSpc>
                <a:spcPct val="80000"/>
              </a:lnSpc>
            </a:pPr>
            <a:r>
              <a:rPr lang="en-US" sz="2200" b="1" dirty="0">
                <a:solidFill>
                  <a:srgbClr val="FF0000"/>
                </a:solidFill>
              </a:rPr>
              <a:t>Initial State: </a:t>
            </a:r>
            <a:r>
              <a:rPr lang="en-US" sz="1900" dirty="0"/>
              <a:t>Current arm position with 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Transition model: </a:t>
            </a:r>
            <a:r>
              <a:rPr lang="en-US" sz="2200" dirty="0"/>
              <a:t>Movement.</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607DC-64EF-F8C4-6016-F9A8ADA736FB}"/>
            </a:ext>
          </a:extLst>
        </p:cNvPr>
        <p:cNvGrpSpPr/>
        <p:nvPr/>
      </p:nvGrpSpPr>
      <p:grpSpPr>
        <a:xfrm>
          <a:off x="0" y="0"/>
          <a:ext cx="0" cy="0"/>
          <a:chOff x="0" y="0"/>
          <a:chExt cx="0" cy="0"/>
        </a:xfrm>
      </p:grpSpPr>
      <p:pic>
        <p:nvPicPr>
          <p:cNvPr id="5" name="Picture 4" descr="Small tree">
            <a:extLst>
              <a:ext uri="{FF2B5EF4-FFF2-40B4-BE49-F238E27FC236}">
                <a16:creationId xmlns:a16="http://schemas.microsoft.com/office/drawing/2014/main" id="{3ADDF624-42A3-DC61-D9D8-22C2ADE70AA3}"/>
              </a:ext>
            </a:extLst>
          </p:cNvPr>
          <p:cNvPicPr>
            <a:picLocks noChangeAspect="1"/>
          </p:cNvPicPr>
          <p:nvPr/>
        </p:nvPicPr>
        <p:blipFill>
          <a:blip r:embed="rId3">
            <a:alphaModFix/>
          </a:blip>
          <a:srcRect r="10999" b="-2"/>
          <a:stretch/>
        </p:blipFill>
        <p:spPr>
          <a:xfrm>
            <a:off x="20" y="1"/>
            <a:ext cx="9143980" cy="6857999"/>
          </a:xfrm>
          <a:prstGeom prst="rect">
            <a:avLst/>
          </a:prstGeom>
        </p:spPr>
      </p:pic>
      <p:sp>
        <p:nvSpPr>
          <p:cNvPr id="2" name="Title 1">
            <a:extLst>
              <a:ext uri="{FF2B5EF4-FFF2-40B4-BE49-F238E27FC236}">
                <a16:creationId xmlns:a16="http://schemas.microsoft.com/office/drawing/2014/main" id="{0579465B-7991-CAF5-C133-A63D30CEE1F4}"/>
              </a:ext>
            </a:extLst>
          </p:cNvPr>
          <p:cNvSpPr>
            <a:spLocks noGrp="1"/>
          </p:cNvSpPr>
          <p:nvPr>
            <p:ph type="title"/>
          </p:nvPr>
        </p:nvSpPr>
        <p:spPr>
          <a:xfrm>
            <a:off x="1143000" y="3657600"/>
            <a:ext cx="6858000" cy="2900518"/>
          </a:xfrm>
        </p:spPr>
        <p:txBody>
          <a:bodyPr vert="horz" lIns="91440" tIns="45720" rIns="91440" bIns="45720" rtlCol="0" anchor="b">
            <a:normAutofit/>
          </a:bodyPr>
          <a:lstStyle/>
          <a:p>
            <a:pPr algn="ctr" defTabSz="914400"/>
            <a:r>
              <a:rPr lang="en-US" sz="6000" b="1" dirty="0">
                <a:solidFill>
                  <a:srgbClr val="FFFFFF"/>
                </a:solidFill>
              </a:rPr>
              <a:t>Tree Search</a:t>
            </a:r>
          </a:p>
        </p:txBody>
      </p:sp>
    </p:spTree>
    <p:extLst>
      <p:ext uri="{BB962C8B-B14F-4D97-AF65-F5344CB8AC3E}">
        <p14:creationId xmlns:p14="http://schemas.microsoft.com/office/powerpoint/2010/main" val="346642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a Graph </a:t>
            </a:r>
            <a:br>
              <a:rPr lang="en-US" dirty="0"/>
            </a:br>
            <a:r>
              <a:rPr lang="en-US" dirty="0"/>
              <a:t>           and Not a Tree!</a:t>
            </a:r>
          </a:p>
        </p:txBody>
      </p:sp>
      <p:grpSp>
        <p:nvGrpSpPr>
          <p:cNvPr id="5" name="Group 4">
            <a:extLst>
              <a:ext uri="{FF2B5EF4-FFF2-40B4-BE49-F238E27FC236}">
                <a16:creationId xmlns:a16="http://schemas.microsoft.com/office/drawing/2014/main" id="{AD91C62D-9781-6CDB-E247-32F04BD0C50B}"/>
              </a:ext>
            </a:extLst>
          </p:cNvPr>
          <p:cNvGrpSpPr/>
          <p:nvPr/>
        </p:nvGrpSpPr>
        <p:grpSpPr>
          <a:xfrm>
            <a:off x="599863" y="1738171"/>
            <a:ext cx="4267200" cy="2833829"/>
            <a:chOff x="599863" y="1738171"/>
            <a:chExt cx="4267200" cy="2833829"/>
          </a:xfrm>
        </p:grpSpPr>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1644033" y="1738171"/>
              <a:ext cx="1803251" cy="553998"/>
            </a:xfrm>
            <a:prstGeom prst="rect">
              <a:avLst/>
            </a:prstGeom>
            <a:noFill/>
          </p:spPr>
          <p:txBody>
            <a:bodyPr wrap="none" rtlCol="0">
              <a:spAutoFit/>
            </a:bodyPr>
            <a:lstStyle/>
            <a:p>
              <a:pPr algn="ctr"/>
              <a:r>
                <a:rPr lang="en-US" b="1" dirty="0"/>
                <a:t>Cycles</a:t>
              </a:r>
            </a:p>
            <a:p>
              <a:pPr algn="ctr"/>
              <a:r>
                <a:rPr lang="en-US" sz="1200" dirty="0"/>
                <a:t>Return to the same state </a:t>
              </a:r>
              <a:endParaRPr lang="en-US" b="1" dirty="0">
                <a:solidFill>
                  <a:schemeClr val="accent2"/>
                </a:solidFill>
              </a:endParaRPr>
            </a:p>
          </p:txBody>
        </p:sp>
      </p:grpSp>
      <p:grpSp>
        <p:nvGrpSpPr>
          <p:cNvPr id="4" name="Group 3">
            <a:extLst>
              <a:ext uri="{FF2B5EF4-FFF2-40B4-BE49-F238E27FC236}">
                <a16:creationId xmlns:a16="http://schemas.microsoft.com/office/drawing/2014/main" id="{F5F003BA-EB20-10D3-9BCA-629B72EA4819}"/>
              </a:ext>
            </a:extLst>
          </p:cNvPr>
          <p:cNvGrpSpPr/>
          <p:nvPr/>
        </p:nvGrpSpPr>
        <p:grpSpPr>
          <a:xfrm>
            <a:off x="4424028" y="3530521"/>
            <a:ext cx="4267200" cy="2946479"/>
            <a:chOff x="4424028" y="3530521"/>
            <a:chExt cx="4267200" cy="2946479"/>
          </a:xfrm>
        </p:grpSpPr>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1447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Creating a 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Cycles in the search space must be broken to prevent infinite loops.</a:t>
            </a:r>
            <a:endParaRPr lang="en-US" b="1" dirty="0">
              <a:solidFill>
                <a:srgbClr val="FF0000"/>
              </a:solidFill>
            </a:endParaRPr>
          </a:p>
          <a:p>
            <a:r>
              <a:rPr lang="en-US" dirty="0"/>
              <a:t>Trees</a:t>
            </a:r>
            <a:r>
              <a:rPr lang="en-US" b="1" dirty="0"/>
              <a:t> </a:t>
            </a:r>
            <a:r>
              <a:rPr lang="en-US" dirty="0"/>
              <a:t>cannot have </a:t>
            </a:r>
            <a:r>
              <a:rPr lang="en-US" dirty="0">
                <a:solidFill>
                  <a:srgbClr val="FF0000"/>
                </a:solidFill>
              </a:rPr>
              <a:t> </a:t>
            </a:r>
            <a:r>
              <a:rPr lang="en-US" b="1" dirty="0">
                <a:solidFill>
                  <a:srgbClr val="FF0000"/>
                </a:solidFill>
              </a:rPr>
              <a:t>multiple paths to the same state.</a:t>
            </a:r>
            <a:r>
              <a:rPr lang="en-US" dirty="0"/>
              <a:t> These are called redundant paths. Removing other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 in the tree.</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grpSp>
        <p:nvGrpSpPr>
          <p:cNvPr id="9" name="Group 8">
            <a:extLst>
              <a:ext uri="{FF2B5EF4-FFF2-40B4-BE49-F238E27FC236}">
                <a16:creationId xmlns:a16="http://schemas.microsoft.com/office/drawing/2014/main" id="{8D287CE2-4FFC-75A4-EB2C-3DFCB1A37CF6}"/>
              </a:ext>
            </a:extLst>
          </p:cNvPr>
          <p:cNvGrpSpPr/>
          <p:nvPr/>
        </p:nvGrpSpPr>
        <p:grpSpPr>
          <a:xfrm>
            <a:off x="7738689" y="2685535"/>
            <a:ext cx="1364113" cy="970815"/>
            <a:chOff x="7738689" y="2685535"/>
            <a:chExt cx="1364113" cy="970820"/>
          </a:xfrm>
        </p:grpSpPr>
        <p:sp>
          <p:nvSpPr>
            <p:cNvPr id="42" name="Rectangle 41">
              <a:extLst>
                <a:ext uri="{FF2B5EF4-FFF2-40B4-BE49-F238E27FC236}">
                  <a16:creationId xmlns:a16="http://schemas.microsoft.com/office/drawing/2014/main" id="{B22A040B-3919-4942-B7C7-64E7EB35E7F9}"/>
                </a:ext>
              </a:extLst>
            </p:cNvPr>
            <p:cNvSpPr/>
            <p:nvPr/>
          </p:nvSpPr>
          <p:spPr>
            <a:xfrm>
              <a:off x="7876490" y="2685535"/>
              <a:ext cx="1226312" cy="738664"/>
            </a:xfrm>
            <a:prstGeom prst="rect">
              <a:avLst/>
            </a:prstGeom>
          </p:spPr>
          <p:txBody>
            <a:bodyPr wrap="square">
              <a:spAutoFit/>
            </a:bodyPr>
            <a:lstStyle/>
            <a:p>
              <a:pPr algn="ctr"/>
              <a:r>
                <a:rPr lang="en-US" sz="1400" dirty="0"/>
                <a:t>Non-cycle 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23"/>
              <a:ext cx="626533" cy="231832"/>
              <a:chOff x="1219200" y="504508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8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8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5531DEB8-606C-CF93-4E17-6138B33E1DF5}"/>
              </a:ext>
            </a:extLst>
          </p:cNvPr>
          <p:cNvGrpSpPr/>
          <p:nvPr/>
        </p:nvGrpSpPr>
        <p:grpSpPr>
          <a:xfrm>
            <a:off x="6246252" y="2391043"/>
            <a:ext cx="1786890" cy="3092721"/>
            <a:chOff x="6246252" y="2391043"/>
            <a:chExt cx="1786890" cy="3092721"/>
          </a:xfrm>
        </p:grpSpPr>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grpSp>
          <p:nvGrpSpPr>
            <p:cNvPr id="24" name="Group 23">
              <a:extLst>
                <a:ext uri="{FF2B5EF4-FFF2-40B4-BE49-F238E27FC236}">
                  <a16:creationId xmlns:a16="http://schemas.microsoft.com/office/drawing/2014/main" id="{BDECA28C-240E-7496-3D52-131939943F61}"/>
                </a:ext>
              </a:extLst>
            </p:cNvPr>
            <p:cNvGrpSpPr/>
            <p:nvPr/>
          </p:nvGrpSpPr>
          <p:grpSpPr>
            <a:xfrm>
              <a:off x="6246252" y="2391043"/>
              <a:ext cx="957006" cy="3092721"/>
              <a:chOff x="6246252" y="2391043"/>
              <a:chExt cx="957006" cy="3092721"/>
            </a:xfrm>
          </p:grpSpPr>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w="57150">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a:ln w="57150"/>
            </p:spPr>
            <p:style>
              <a:lnRef idx="3">
                <a:schemeClr val="accent2"/>
              </a:lnRef>
              <a:fillRef idx="0">
                <a:schemeClr val="accent2"/>
              </a:fillRef>
              <a:effectRef idx="2">
                <a:schemeClr val="accent2"/>
              </a:effectRef>
              <a:fontRef idx="minor">
                <a:schemeClr val="tx1"/>
              </a:fontRef>
            </p:style>
          </p:cxnSp>
        </p:grpSp>
      </p:grpSp>
      <p:grpSp>
        <p:nvGrpSpPr>
          <p:cNvPr id="12" name="Group 11">
            <a:extLst>
              <a:ext uri="{FF2B5EF4-FFF2-40B4-BE49-F238E27FC236}">
                <a16:creationId xmlns:a16="http://schemas.microsoft.com/office/drawing/2014/main" id="{C26CB06A-D585-3262-E226-F6BC2B4FFAE2}"/>
              </a:ext>
            </a:extLst>
          </p:cNvPr>
          <p:cNvGrpSpPr/>
          <p:nvPr/>
        </p:nvGrpSpPr>
        <p:grpSpPr>
          <a:xfrm>
            <a:off x="4800600" y="4174800"/>
            <a:ext cx="1447623" cy="397239"/>
            <a:chOff x="4800600" y="4174800"/>
            <a:chExt cx="1447623" cy="397239"/>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4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981200"/>
            <a:ext cx="7886700" cy="3657600"/>
          </a:xfrm>
        </p:spPr>
        <p:style>
          <a:lnRef idx="2">
            <a:schemeClr val="accent2"/>
          </a:lnRef>
          <a:fillRef idx="1">
            <a:schemeClr val="lt1"/>
          </a:fillRef>
          <a:effectRef idx="0">
            <a:schemeClr val="accent2"/>
          </a:effectRef>
          <a:fontRef idx="minor">
            <a:schemeClr val="dk1"/>
          </a:fontRef>
        </p:style>
        <p:txBody>
          <a:bodyPr>
            <a:normAutofit fontScale="92500"/>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known nodes) using the </a:t>
            </a:r>
            <a:r>
              <a:rPr lang="en-US" sz="2400" b="1" dirty="0">
                <a:solidFill>
                  <a:srgbClr val="FF0000"/>
                </a:solidFill>
              </a:rPr>
              <a:t>starting state/root node.</a:t>
            </a:r>
          </a:p>
          <a:p>
            <a:pPr marL="457200" indent="-457200">
              <a:buFont typeface="+mj-lt"/>
              <a:buAutoNum type="arabicPeriod"/>
            </a:pPr>
            <a:endParaRPr lang="en-US" sz="2400" dirty="0"/>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the next frontier node to expand according to the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9124A-B8A1-3533-1049-5E570C7CF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30590-7956-4DFB-75D9-1D07F6339013}"/>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E61EF917-0B40-86DA-0D77-3D31E8F97386}"/>
              </a:ext>
            </a:extLst>
          </p:cNvPr>
          <p:cNvGraphicFramePr>
            <a:graphicFrameLocks noGrp="1"/>
          </p:cNvGraphicFramePr>
          <p:nvPr>
            <p:ph idx="1"/>
            <p:extLst>
              <p:ext uri="{D42A27DB-BD31-4B8C-83A1-F6EECF244321}">
                <p14:modId xmlns:p14="http://schemas.microsoft.com/office/powerpoint/2010/main" val="291207583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438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Properties</a:t>
            </a:r>
          </a:p>
        </p:txBody>
      </p:sp>
      <p:sp>
        <p:nvSpPr>
          <p:cNvPr id="24579" name="Rectangle 3"/>
          <p:cNvSpPr>
            <a:spLocks noGrp="1" noChangeArrowheads="1"/>
          </p:cNvSpPr>
          <p:nvPr>
            <p:ph idx="1"/>
          </p:nvPr>
        </p:nvSpPr>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lvl="1">
              <a:lnSpc>
                <a:spcPct val="90000"/>
              </a:lnSpc>
            </a:pPr>
            <a:endParaRPr lang="en-US" sz="2000" dirty="0"/>
          </a:p>
          <a:p>
            <a:r>
              <a:rPr lang="en-US" sz="2300" dirty="0"/>
              <a:t>We will discuss different search strategies and use these properties to compare them.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fontScale="90000"/>
          </a:bodyPr>
          <a:lstStyle/>
          <a:p>
            <a:pPr algn="ctr"/>
            <a:r>
              <a:rPr lang="en-US" b="1" dirty="0">
                <a:solidFill>
                  <a:srgbClr val="FFFFFF"/>
                </a:solidFill>
                <a:latin typeface="+mn-lt"/>
              </a:rPr>
              <a:t>Space and Time Complexity</a:t>
            </a:r>
            <a:br>
              <a:rPr lang="en-US" b="1" dirty="0">
                <a:solidFill>
                  <a:srgbClr val="FFFFFF"/>
                </a:solidFill>
                <a:latin typeface="+mn-lt"/>
              </a:rPr>
            </a:br>
            <a:br>
              <a:rPr lang="en-US" b="1" dirty="0">
                <a:solidFill>
                  <a:srgbClr val="FFFFFF"/>
                </a:solidFill>
                <a:latin typeface="+mn-lt"/>
              </a:rPr>
            </a:br>
            <a:r>
              <a:rPr lang="en-US" b="1" dirty="0">
                <a:solidFill>
                  <a:srgbClr val="FFFFFF"/>
                </a:solidFill>
                <a:latin typeface="+mn-lt"/>
              </a:rPr>
              <a:t>State Space vs. Search Tree Size</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Time and Space Complexity of Tree Search</a:t>
            </a:r>
          </a:p>
        </p:txBody>
      </p:sp>
      <mc:AlternateContent xmlns:mc="http://schemas.openxmlformats.org/markup-compatibility/2006">
        <mc:Choice xmlns:a14="http://schemas.microsoft.com/office/drawing/2010/main" Requires="a14">
          <p:sp>
            <p:nvSpPr>
              <p:cNvPr id="24579" name="Rectangle 3"/>
              <p:cNvSpPr>
                <a:spLocks noGrp="1" noChangeArrowheads="1"/>
              </p:cNvSpPr>
              <p:nvPr>
                <p:ph idx="1"/>
              </p:nvPr>
            </p:nvSpPr>
            <p:spPr>
              <a:xfrm>
                <a:off x="628650" y="1825624"/>
                <a:ext cx="7886700" cy="4498975"/>
              </a:xfrm>
            </p:spPr>
            <p:txBody>
              <a:bodyPr>
                <a:normAutofit fontScale="92500" lnSpcReduction="20000"/>
              </a:bodyPr>
              <a:lstStyle/>
              <a:p>
                <a:pPr marL="0" indent="0">
                  <a:lnSpc>
                    <a:spcPct val="90000"/>
                  </a:lnSpc>
                  <a:buNone/>
                </a:pPr>
                <a:endParaRPr lang="en-US" sz="2400" dirty="0"/>
              </a:p>
              <a:p>
                <a:pPr>
                  <a:lnSpc>
                    <a:spcPct val="90000"/>
                  </a:lnSpc>
                </a:pPr>
                <a:r>
                  <a:rPr lang="en-US" dirty="0"/>
                  <a:t>Time and space complexity depend on the </a:t>
                </a:r>
                <a:r>
                  <a:rPr lang="en-US" b="1" dirty="0">
                    <a:solidFill>
                      <a:srgbClr val="FF0000"/>
                    </a:solidFill>
                  </a:rPr>
                  <a:t>number of tree nodes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a:t>
                </a:r>
                <a:r>
                  <a:rPr lang="en-US" dirty="0"/>
                  <a:t>searched till a goal node is found:</a:t>
                </a:r>
                <a:br>
                  <a:rPr lang="en-US" dirty="0"/>
                </a:b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endParaRPr lang="en-US" dirty="0"/>
              </a:p>
              <a:p>
                <a:pPr marL="0" indent="0">
                  <a:lnSpc>
                    <a:spcPct val="90000"/>
                  </a:lnSpc>
                  <a:buNone/>
                </a:pPr>
                <a:endParaRPr lang="en-US" dirty="0"/>
              </a:p>
              <a:p>
                <a:r>
                  <a:rPr lang="en-US" dirty="0"/>
                  <a:t>We have the following options:</a:t>
                </a:r>
              </a:p>
              <a:p>
                <a:endParaRPr lang="en-US" dirty="0"/>
              </a:p>
              <a:p>
                <a:pPr lvl="1">
                  <a:buFont typeface="Wingdings" panose="05000000000000000000" pitchFamily="2" charset="2"/>
                  <a:buChar char="§"/>
                </a:pPr>
                <a:r>
                  <a:rPr lang="en-US" b="1" dirty="0">
                    <a:solidFill>
                      <a:srgbClr val="FF0000"/>
                    </a:solidFill>
                  </a:rPr>
                  <a:t>Estimate the reachable state space size. </a:t>
                </a:r>
                <a:r>
                  <a:rPr lang="en-US" dirty="0"/>
                  <a:t>A larger state space will be harder to search.</a:t>
                </a:r>
              </a:p>
              <a:p>
                <a:pPr lvl="1">
                  <a:buFont typeface="Wingdings" panose="05000000000000000000" pitchFamily="2" charset="2"/>
                  <a:buChar char="§"/>
                </a:pPr>
                <a:r>
                  <a:rPr lang="en-US" b="1" dirty="0">
                    <a:solidFill>
                      <a:srgbClr val="FF0000"/>
                    </a:solidFill>
                  </a:rPr>
                  <a:t>Estimate the number of searched tree nodes </a:t>
                </a:r>
                <a:r>
                  <a:rPr lang="en-US" dirty="0"/>
                  <a:t>directly.</a:t>
                </a:r>
              </a:p>
              <a:p>
                <a:endParaRPr lang="en-US" sz="3000" dirty="0"/>
              </a:p>
              <a:p>
                <a:r>
                  <a:rPr lang="en-US" dirty="0"/>
                  <a:t>Estimating the complexity is important to judge:</a:t>
                </a:r>
              </a:p>
              <a:p>
                <a:pPr lvl="1">
                  <a:buFont typeface="Wingdings" panose="05000000000000000000" pitchFamily="2" charset="2"/>
                  <a:buChar char="§"/>
                </a:pPr>
                <a:r>
                  <a:rPr lang="en-US" dirty="0"/>
                  <a:t>How difficult is the problem?</a:t>
                </a:r>
              </a:p>
              <a:p>
                <a:pPr lvl="1">
                  <a:buFont typeface="Wingdings" panose="05000000000000000000" pitchFamily="2" charset="2"/>
                  <a:buChar char="§"/>
                </a:pPr>
                <a:r>
                  <a:rPr lang="en-US" dirty="0"/>
                  <a:t>What algorithm will fit in memory?</a:t>
                </a:r>
              </a:p>
              <a:p>
                <a:pPr lvl="1">
                  <a:buFont typeface="Wingdings" panose="05000000000000000000" pitchFamily="2" charset="2"/>
                  <a:buChar char="§"/>
                </a:pPr>
                <a:r>
                  <a:rPr lang="en-US" dirty="0"/>
                  <a:t>Can we find a solution fast enough?</a:t>
                </a:r>
              </a:p>
              <a:p>
                <a:pPr lvl="1">
                  <a:buFont typeface="Wingdings" panose="05000000000000000000" pitchFamily="2" charset="2"/>
                  <a:buChar char="§"/>
                </a:pPr>
                <a:r>
                  <a:rPr lang="en-US" sz="2100" dirty="0"/>
                  <a:t>Can we find the optimal solution or do we need to use a heuristic?</a:t>
                </a:r>
              </a:p>
            </p:txBody>
          </p:sp>
        </mc:Choice>
        <mc:Fallback>
          <p:sp>
            <p:nvSpPr>
              <p:cNvPr id="24579" name="Rectangle 3"/>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r="-1314"/>
                </a:stretch>
              </a:blipFill>
            </p:spPr>
            <p:txBody>
              <a:bodyPr/>
              <a:lstStyle/>
              <a:p>
                <a:r>
                  <a:rPr lang="en-US">
                    <a:noFill/>
                  </a:rPr>
                  <a:t> </a:t>
                </a:r>
              </a:p>
            </p:txBody>
          </p:sp>
        </mc:Fallback>
      </mc:AlternateContent>
    </p:spTree>
    <p:extLst>
      <p:ext uri="{BB962C8B-B14F-4D97-AF65-F5344CB8AC3E}">
        <p14:creationId xmlns:p14="http://schemas.microsoft.com/office/powerpoint/2010/main" val="11361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11" end="1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85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Only reachable states are important for search.</a:t>
                </a:r>
              </a:p>
              <a:p>
                <a:pPr marL="0" indent="0">
                  <a:buNone/>
                </a:pPr>
                <a:endParaRPr lang="en-US" dirty="0"/>
              </a:p>
              <a:p>
                <a:pPr marL="0" indent="0">
                  <a:buNone/>
                </a:pPr>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𝑙</m:t>
                    </m:r>
                  </m:oMath>
                </a14:m>
                <a:r>
                  <a:rPr lang="en-US" dirty="0"/>
                  <a:t> fluents (variables) is:</a:t>
                </a:r>
                <a:br>
                  <a:rPr lang="en-US" dirty="0"/>
                </a:br>
                <a:br>
                  <a:rPr lang="en-US" dirty="0"/>
                </a:br>
                <a:r>
                  <a:rPr lang="en-US" dirty="0"/>
                  <a:t>		</a:t>
                </a:r>
                <a14:m>
                  <m:oMath xmlns:m="http://schemas.openxmlformats.org/officeDocument/2006/math">
                    <m:r>
                      <a:rPr lang="en-US" i="1">
                        <a:latin typeface="Cambria Math" panose="02040503050406030204" pitchFamily="18" charset="0"/>
                      </a:rPr>
                      <m:t>𝑛</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𝑙</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677" t="-2051" r="-1677" b="-89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factored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3674125"/>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3674125"/>
                <a:ext cx="1156535" cy="207749"/>
              </a:xfrm>
              <a:prstGeom prst="rect">
                <a:avLst/>
              </a:prstGeom>
              <a:blipFill>
                <a:blip r:embed="rId5"/>
                <a:stretch>
                  <a:fillRect l="-3158" r="-3158"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 name="Title 10">
            <a:extLst>
              <a:ext uri="{FF2B5EF4-FFF2-40B4-BE49-F238E27FC236}">
                <a16:creationId xmlns:a16="http://schemas.microsoft.com/office/drawing/2014/main" id="{15FC7854-686E-E321-C83E-5FE194A7652C}"/>
              </a:ext>
            </a:extLst>
          </p:cNvPr>
          <p:cNvSpPr>
            <a:spLocks noGrp="1"/>
          </p:cNvSpPr>
          <p:nvPr>
            <p:ph type="title" idx="4294967295"/>
          </p:nvPr>
        </p:nvSpPr>
        <p:spPr>
          <a:xfrm>
            <a:off x="628650" y="-1325563"/>
            <a:ext cx="7886700" cy="1325563"/>
          </a:xfrm>
        </p:spPr>
        <p:txBody>
          <a:bodyPr vert="horz" lIns="91440" tIns="45720" rIns="91440" bIns="45720" rtlCol="0" anchor="b">
            <a:normAutofit/>
          </a:bodyPr>
          <a:lstStyle/>
          <a:p>
            <a:r>
              <a:rPr lang="en-US" dirty="0"/>
              <a:t>Permutations</a:t>
            </a:r>
          </a:p>
        </p:txBody>
      </p:sp>
    </p:spTree>
    <p:extLst>
      <p:ext uri="{BB962C8B-B14F-4D97-AF65-F5344CB8AC3E}">
        <p14:creationId xmlns:p14="http://schemas.microsoft.com/office/powerpoint/2010/main" val="2745393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8F578A23-5E6F-460D-25E4-1BFFD63A61C1}"/>
              </a:ext>
            </a:extLst>
          </p:cNvPr>
          <p:cNvSpPr>
            <a:spLocks noGrp="1"/>
          </p:cNvSpPr>
          <p:nvPr>
            <p:ph type="title" idx="4294967295"/>
          </p:nvPr>
        </p:nvSpPr>
        <p:spPr>
          <a:xfrm>
            <a:off x="628650" y="-1325563"/>
            <a:ext cx="7886700" cy="1325563"/>
          </a:xfrm>
        </p:spPr>
        <p:txBody>
          <a:bodyPr vert="horz" lIns="91440" tIns="45720" rIns="91440" bIns="45720" rtlCol="0" anchor="b">
            <a:normAutofit/>
          </a:bodyPr>
          <a:lstStyle/>
          <a:p>
            <a:r>
              <a:rPr lang="en-US" dirty="0"/>
              <a:t>Combinations</a:t>
            </a:r>
          </a:p>
        </p:txBody>
      </p:sp>
    </p:spTree>
    <p:extLst>
      <p:ext uri="{BB962C8B-B14F-4D97-AF65-F5344CB8AC3E}">
        <p14:creationId xmlns:p14="http://schemas.microsoft.com/office/powerpoint/2010/main" val="3989000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𝑛</m:t>
                    </m:r>
                    <m:r>
                      <a:rPr lang="en-US" sz="1400" b="0" i="0" smtClean="0">
                        <a:latin typeface="Cambria Math" panose="02040503050406030204" pitchFamily="18" charset="0"/>
                      </a:rPr>
                      <m:t>=</m:t>
                    </m:r>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4964235" y="5568793"/>
            <a:ext cx="1399376"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400" b="1" dirty="0"/>
              <a:t>r … # of rooms</a:t>
            </a:r>
            <a:br>
              <a:rPr lang="en-US" sz="1400" b="1" dirty="0"/>
            </a:br>
            <a:r>
              <a:rPr lang="en-US" sz="1400" b="1"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3434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343400"/>
                <a:ext cx="1860945" cy="2076402"/>
              </a:xfrm>
              <a:prstGeom prst="rect">
                <a:avLst/>
              </a:prstGeom>
              <a:noFill/>
            </p:spPr>
            <p:txBody>
              <a:bodyPr wrap="square" rtlCol="0">
                <a:spAutoFit/>
              </a:bodyPr>
              <a:lstStyle/>
              <a:p>
                <a:r>
                  <a:rPr lang="en-US" sz="1400" dirty="0"/>
                  <a:t>All arrangements with 8 queens on the board.</a:t>
                </a:r>
              </a:p>
              <a:p>
                <a:endParaRPr lang="en-US" sz="1400" dirty="0"/>
              </a:p>
              <a:p>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&lt;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2</m:t>
                        </m:r>
                      </m:e>
                      <m:sup>
                        <m:r>
                          <a:rPr lang="en-US" sz="1400" b="0" i="1" dirty="0" smtClean="0">
                            <a:latin typeface="Cambria Math" panose="02040503050406030204" pitchFamily="18" charset="0"/>
                          </a:rPr>
                          <m:t>64</m:t>
                        </m:r>
                      </m:sup>
                    </m:sSup>
                    <m:r>
                      <a:rPr lang="en-US" sz="1400" b="0" i="1" dirty="0" smtClean="0">
                        <a:latin typeface="Cambria Math" panose="02040503050406030204" pitchFamily="18" charset="0"/>
                      </a:rPr>
                      <m:t>≈1.8×</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19</m:t>
                        </m:r>
                      </m:sup>
                    </m:sSup>
                  </m:oMath>
                </a14:m>
                <a:r>
                  <a:rPr lang="en-US" sz="1400" b="0" dirty="0"/>
                  <a:t>  </a:t>
                </a:r>
              </a:p>
              <a:p>
                <a:endParaRPr lang="en-US" sz="1400" b="0" dirty="0"/>
              </a:p>
              <a:p>
                <a:r>
                  <a:rPr lang="en-US" sz="1400" dirty="0"/>
                  <a:t>We can only have 8 queens</a:t>
                </a:r>
                <a:r>
                  <a:rPr lang="en-US" sz="1400" b="0" dirty="0"/>
                  <a:t>:</a:t>
                </a:r>
                <a:br>
                  <a:rPr lang="en-US" sz="1400" b="0" dirty="0"/>
                </a:br>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64</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≈4.4×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9</m:t>
                        </m:r>
                      </m:sup>
                    </m:sSup>
                  </m:oMath>
                </a14:m>
                <a:r>
                  <a:rPr lang="en-US" sz="14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343400"/>
                <a:ext cx="1860945" cy="2076402"/>
              </a:xfrm>
              <a:prstGeom prst="rect">
                <a:avLst/>
              </a:prstGeom>
              <a:blipFill>
                <a:blip r:embed="rId7"/>
                <a:stretch>
                  <a:fillRect l="-984" t="-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3434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3434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367293"/>
                <a:ext cx="1823903" cy="2154436"/>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a:p>
                <a:endParaRPr lang="en-US" sz="1400" dirty="0"/>
              </a:p>
              <a:p>
                <a:r>
                  <a:rPr lang="en-US" sz="1200" dirty="0"/>
                  <a:t>The actual number can be obtained by a depth-first traversal of the game tree.</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367293"/>
                <a:ext cx="1823903" cy="2154436"/>
              </a:xfrm>
              <a:prstGeom prst="rect">
                <a:avLst/>
              </a:prstGeom>
              <a:blipFill>
                <a:blip r:embed="rId9"/>
                <a:stretch>
                  <a:fillRect l="-1003" t="-282" b="-1130"/>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AFC9AD-CD1A-A9E8-A614-1242CA046DE6}"/>
              </a:ext>
            </a:extLst>
          </p:cNvPr>
          <p:cNvSpPr>
            <a:spLocks noGrp="1"/>
          </p:cNvSpPr>
          <p:nvPr>
            <p:ph type="title"/>
          </p:nvPr>
        </p:nvSpPr>
        <p:spPr/>
        <p:txBody>
          <a:bodyPr/>
          <a:lstStyle/>
          <a:p>
            <a:r>
              <a:rPr lang="en-US" dirty="0"/>
              <a:t>Estimating the Search Tree Size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1402481-FEF9-22CD-A0A0-E3E8C6E42D48}"/>
                  </a:ext>
                </a:extLst>
              </p:cNvPr>
              <p:cNvSpPr>
                <a:spLocks noGrp="1"/>
              </p:cNvSpPr>
              <p:nvPr>
                <p:ph idx="1"/>
              </p:nvPr>
            </p:nvSpPr>
            <p:spPr>
              <a:xfrm>
                <a:off x="628650" y="1825625"/>
                <a:ext cx="7886700" cy="3203575"/>
              </a:xfrm>
            </p:spPr>
            <p:txBody>
              <a:bodyPr>
                <a:normAutofit fontScale="70000" lnSpcReduction="20000"/>
              </a:bodyPr>
              <a:lstStyle/>
              <a:p>
                <a:pPr>
                  <a:lnSpc>
                    <a:spcPct val="90000"/>
                  </a:lnSpc>
                </a:pPr>
                <a:r>
                  <a:rPr lang="en-US" sz="2400" dirty="0"/>
                  <a:t>Instead of estimating the state space size, it is often more useful to estimate the number of searched nodes in the search tree. </a:t>
                </a:r>
              </a:p>
              <a:p>
                <a:pPr>
                  <a:lnSpc>
                    <a:spcPct val="90000"/>
                  </a:lnSpc>
                </a:pPr>
                <a:r>
                  <a:rPr lang="en-US" sz="2400" dirty="0"/>
                  <a:t>This is especially important with redundant paths where one state can be represented by multiple nodes.</a:t>
                </a:r>
              </a:p>
              <a:p>
                <a:pPr>
                  <a:lnSpc>
                    <a:spcPct val="90000"/>
                  </a:lnSpc>
                </a:pPr>
                <a:r>
                  <a:rPr lang="en-US" sz="2400" dirty="0"/>
                  <a:t>We can base the estimation on the search problem description: </a:t>
                </a:r>
                <a:br>
                  <a:rPr lang="en-US" sz="2400" dirty="0"/>
                </a:br>
                <a:r>
                  <a:rPr lang="en-US" sz="2400" dirty="0"/>
                  <a:t>initial state, actions and the transition function.</a:t>
                </a:r>
              </a:p>
              <a:p>
                <a:pPr>
                  <a:lnSpc>
                    <a:spcPct val="90000"/>
                  </a:lnSpc>
                </a:pPr>
                <a:r>
                  <a:rPr lang="en-US" sz="2400" dirty="0"/>
                  <a:t>Used metrics are:</a:t>
                </a:r>
              </a:p>
              <a:p>
                <a:pPr>
                  <a:lnSpc>
                    <a:spcPct val="90000"/>
                  </a:lnSpc>
                </a:pPr>
                <a:endParaRPr lang="en-US" sz="2400" dirty="0"/>
              </a:p>
              <a:p>
                <a:pPr lvl="1"/>
                <a14:m>
                  <m:oMath xmlns:m="http://schemas.openxmlformats.org/officeDocument/2006/math">
                    <m:r>
                      <a:rPr lang="en-US" sz="2000" i="1" dirty="0" smtClean="0">
                        <a:latin typeface="Cambria Math" panose="02040503050406030204" pitchFamily="18" charset="0"/>
                      </a:rPr>
                      <m:t>𝑏</m:t>
                    </m:r>
                  </m:oMath>
                </a14:m>
                <a:r>
                  <a:rPr lang="en-US" sz="2000" i="1" dirty="0"/>
                  <a:t>:</a:t>
                </a:r>
                <a:r>
                  <a:rPr lang="en-US" sz="2000" dirty="0"/>
                  <a:t> maximum branching factor of the search tree = max. number of available actions.</a:t>
                </a:r>
                <a:endParaRPr lang="en-US" sz="2000" b="1" i="1" dirty="0"/>
              </a:p>
              <a:p>
                <a:pPr lvl="1"/>
                <a14:m>
                  <m:oMath xmlns:m="http://schemas.openxmlformats.org/officeDocument/2006/math">
                    <m:r>
                      <a:rPr lang="en-US" sz="2000" i="1" dirty="0">
                        <a:latin typeface="Cambria Math" panose="02040503050406030204" pitchFamily="18" charset="0"/>
                      </a:rPr>
                      <m:t>𝑚</m:t>
                    </m:r>
                  </m:oMath>
                </a14:m>
                <a:r>
                  <a:rPr lang="en-US" sz="2000" i="1" dirty="0"/>
                  <a:t>: </a:t>
                </a:r>
                <a:r>
                  <a:rPr lang="en-US" sz="2000" dirty="0"/>
                  <a:t>maximal tree depth = length of the longest path with loops removed.</a:t>
                </a:r>
                <a:endParaRPr lang="en-US" sz="2000" i="1" dirty="0">
                  <a:latin typeface="Cambria Math" panose="02040503050406030204" pitchFamily="18" charset="0"/>
                </a:endParaRPr>
              </a:p>
              <a:p>
                <a:pPr lvl="1">
                  <a:lnSpc>
                    <a:spcPct val="90000"/>
                  </a:lnSpc>
                </a:pPr>
                <a14:m>
                  <m:oMath xmlns:m="http://schemas.openxmlformats.org/officeDocument/2006/math">
                    <m:r>
                      <a:rPr lang="en-US" sz="2000" i="1" dirty="0" smtClean="0">
                        <a:latin typeface="Cambria Math" panose="02040503050406030204" pitchFamily="18" charset="0"/>
                      </a:rPr>
                      <m:t>𝑑</m:t>
                    </m:r>
                  </m:oMath>
                </a14:m>
                <a:r>
                  <a:rPr lang="en-US" sz="2000" i="1" dirty="0"/>
                  <a:t>: </a:t>
                </a:r>
                <a:r>
                  <a:rPr lang="en-US" sz="2000" dirty="0"/>
                  <a:t>depth of the optimal solution = min. length of the path from the initial state to a solution state.</a:t>
                </a:r>
              </a:p>
              <a:p>
                <a:pPr lvl="1">
                  <a:lnSpc>
                    <a:spcPct val="90000"/>
                  </a:lnSpc>
                </a:pPr>
                <a:endParaRPr lang="en-US" sz="2500" dirty="0"/>
              </a:p>
              <a:p>
                <a:r>
                  <a:rPr lang="en-US" sz="2500" dirty="0"/>
                  <a:t>The number of searched nodes is then a function of </a:t>
                </a:r>
                <a14:m>
                  <m:oMath xmlns:m="http://schemas.openxmlformats.org/officeDocument/2006/math">
                    <m:r>
                      <a:rPr lang="en-US" sz="2500" i="1" dirty="0" smtClean="0">
                        <a:latin typeface="Cambria Math" panose="02040503050406030204" pitchFamily="18" charset="0"/>
                      </a:rPr>
                      <m:t>𝑏</m:t>
                    </m:r>
                    <m:r>
                      <a:rPr lang="en-US" sz="2500" i="1" dirty="0" smtClean="0">
                        <a:latin typeface="Cambria Math" panose="02040503050406030204" pitchFamily="18" charset="0"/>
                      </a:rPr>
                      <m:t>, </m:t>
                    </m:r>
                    <m:r>
                      <a:rPr lang="en-US" sz="2500" i="1" dirty="0" smtClean="0">
                        <a:latin typeface="Cambria Math" panose="02040503050406030204" pitchFamily="18" charset="0"/>
                      </a:rPr>
                      <m:t>𝑚</m:t>
                    </m:r>
                    <m:r>
                      <a:rPr lang="en-US" sz="2500" i="1" dirty="0" smtClean="0">
                        <a:latin typeface="Cambria Math" panose="02040503050406030204" pitchFamily="18" charset="0"/>
                      </a:rPr>
                      <m:t> </m:t>
                    </m:r>
                  </m:oMath>
                </a14:m>
                <a:r>
                  <a:rPr lang="en-US" sz="2500" dirty="0"/>
                  <a:t>and </a:t>
                </a:r>
                <a14:m>
                  <m:oMath xmlns:m="http://schemas.openxmlformats.org/officeDocument/2006/math">
                    <m:r>
                      <a:rPr lang="en-US" sz="2500" i="1" dirty="0" smtClean="0">
                        <a:latin typeface="Cambria Math" panose="02040503050406030204" pitchFamily="18" charset="0"/>
                      </a:rPr>
                      <m:t>𝑑</m:t>
                    </m:r>
                  </m:oMath>
                </a14:m>
                <a:r>
                  <a:rPr lang="en-US" sz="2500" dirty="0"/>
                  <a:t>.</a:t>
                </a:r>
                <a:endParaRPr lang="en-US" sz="2000"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71402481-FEF9-22CD-A0A0-E3E8C6E42D48}"/>
                  </a:ext>
                </a:extLst>
              </p:cNvPr>
              <p:cNvSpPr>
                <a:spLocks noGrp="1" noRot="1" noChangeAspect="1" noMove="1" noResize="1" noEditPoints="1" noAdjustHandles="1" noChangeArrowheads="1" noChangeShapeType="1" noTextEdit="1"/>
              </p:cNvSpPr>
              <p:nvPr>
                <p:ph idx="1"/>
              </p:nvPr>
            </p:nvSpPr>
            <p:spPr>
              <a:xfrm>
                <a:off x="628650" y="1825625"/>
                <a:ext cx="7886700" cy="3203575"/>
              </a:xfrm>
              <a:blipFill>
                <a:blip r:embed="rId2"/>
                <a:stretch>
                  <a:fillRect l="-464" t="-2662" r="-92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BF10A32-796C-7D4F-5C9F-B489A8E34EE0}"/>
              </a:ext>
            </a:extLst>
          </p:cNvPr>
          <p:cNvSpPr>
            <a:spLocks noGrp="1"/>
          </p:cNvSpPr>
          <p:nvPr>
            <p:ph type="sldNum" sz="quarter" idx="4294967295"/>
          </p:nvPr>
        </p:nvSpPr>
        <p:spPr>
          <a:xfrm>
            <a:off x="7086600" y="6356350"/>
            <a:ext cx="2057400" cy="365125"/>
          </a:xfrm>
        </p:spPr>
        <p:txBody>
          <a:bodyPr/>
          <a:lstStyle/>
          <a:p>
            <a:fld id="{768102A7-0C28-44F0-898D-773E064A07DF}" type="slidenum">
              <a:rPr lang="en-US" smtClean="0"/>
              <a:pPr/>
              <a:t>30</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4D236A-7F33-1A94-FD33-747BCD1DF5F0}"/>
                  </a:ext>
                </a:extLst>
              </p:cNvPr>
              <p:cNvSpPr txBox="1"/>
              <p:nvPr/>
            </p:nvSpPr>
            <p:spPr>
              <a:xfrm>
                <a:off x="2590800" y="5188250"/>
                <a:ext cx="3962400"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544D236A-7F33-1A94-FD33-747BCD1DF5F0}"/>
                  </a:ext>
                </a:extLst>
              </p:cNvPr>
              <p:cNvSpPr txBox="1">
                <a:spLocks noRot="1" noChangeAspect="1" noMove="1" noResize="1" noEditPoints="1" noAdjustHandles="1" noChangeArrowheads="1" noChangeShapeType="1" noTextEdit="1"/>
              </p:cNvSpPr>
              <p:nvPr/>
            </p:nvSpPr>
            <p:spPr>
              <a:xfrm>
                <a:off x="2590800" y="5188250"/>
                <a:ext cx="3962400" cy="400110"/>
              </a:xfrm>
              <a:prstGeom prst="rect">
                <a:avLst/>
              </a:prstGeom>
              <a:blipFill>
                <a:blip r:embed="rId3"/>
                <a:stretch>
                  <a:fillRect b="-13235"/>
                </a:stretch>
              </a:blipFill>
            </p:spPr>
            <p:txBody>
              <a:bodyPr/>
              <a:lstStyle/>
              <a:p>
                <a:r>
                  <a:rPr lang="en-US">
                    <a:noFill/>
                  </a:rPr>
                  <a:t> </a:t>
                </a:r>
              </a:p>
            </p:txBody>
          </p:sp>
        </mc:Fallback>
      </mc:AlternateContent>
    </p:spTree>
    <p:extLst>
      <p:ext uri="{BB962C8B-B14F-4D97-AF65-F5344CB8AC3E}">
        <p14:creationId xmlns:p14="http://schemas.microsoft.com/office/powerpoint/2010/main" val="1271734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Search Complexity?</a:t>
            </a:r>
          </a:p>
        </p:txBody>
      </p:sp>
      <mc:AlternateContent xmlns:mc="http://schemas.openxmlformats.org/markup-compatibility/2006" xmlns:a14="http://schemas.microsoft.com/office/drawing/2010/main">
        <mc:Choice Requires="a14">
          <p:sp>
            <p:nvSpPr>
              <p:cNvPr id="21" name="Content Placeholder 20">
                <a:extLst>
                  <a:ext uri="{FF2B5EF4-FFF2-40B4-BE49-F238E27FC236}">
                    <a16:creationId xmlns:a16="http://schemas.microsoft.com/office/drawing/2014/main" id="{39A5693D-07D0-6814-1463-F5C269E85442}"/>
                  </a:ext>
                </a:extLst>
              </p:cNvPr>
              <p:cNvSpPr>
                <a:spLocks noGrp="1"/>
              </p:cNvSpPr>
              <p:nvPr>
                <p:ph sz="half" idx="1"/>
              </p:nvPr>
            </p:nvSpPr>
            <p:spPr>
              <a:xfrm>
                <a:off x="628650" y="1825625"/>
                <a:ext cx="4033984" cy="4351338"/>
              </a:xfrm>
            </p:spPr>
            <p:txBody>
              <a:bodyPr>
                <a:normAutofit fontScale="85000" lnSpcReduction="20000"/>
              </a:bodyPr>
              <a:lstStyle/>
              <a:p>
                <a14:m>
                  <m:oMath xmlns:m="http://schemas.openxmlformats.org/officeDocument/2006/math">
                    <m:r>
                      <a:rPr lang="en-US" sz="2700" i="1" dirty="0" smtClean="0">
                        <a:latin typeface="Cambria Math" panose="02040503050406030204" pitchFamily="18" charset="0"/>
                      </a:rPr>
                      <m:t>𝑏</m:t>
                    </m:r>
                  </m:oMath>
                </a14:m>
                <a:r>
                  <a:rPr lang="en-US" sz="2700" i="1" dirty="0"/>
                  <a:t>:</a:t>
                </a:r>
                <a:r>
                  <a:rPr lang="en-US" sz="2700" dirty="0"/>
                  <a:t> maximum branching factor = max. number of available actions?</a:t>
                </a:r>
                <a:br>
                  <a:rPr lang="en-US" sz="2700" dirty="0"/>
                </a:br>
                <a:endParaRPr lang="en-US" sz="2700" dirty="0"/>
              </a:p>
              <a:p>
                <a:pPr marL="342900" lvl="1" indent="0">
                  <a:buNone/>
                </a:pPr>
                <a:r>
                  <a:rPr lang="en-US" sz="2400" dirty="0"/>
                  <a:t>3</a:t>
                </a:r>
                <a:br>
                  <a:rPr lang="en-US" sz="2400" dirty="0"/>
                </a:br>
                <a:endParaRPr lang="en-US" sz="2400" b="1" i="1" dirty="0"/>
              </a:p>
              <a:p>
                <a14:m>
                  <m:oMath xmlns:m="http://schemas.openxmlformats.org/officeDocument/2006/math">
                    <m:r>
                      <a:rPr lang="en-US" sz="2700" i="1" dirty="0">
                        <a:latin typeface="Cambria Math" panose="02040503050406030204" pitchFamily="18" charset="0"/>
                      </a:rPr>
                      <m:t>𝑚</m:t>
                    </m:r>
                  </m:oMath>
                </a14:m>
                <a:r>
                  <a:rPr lang="en-US" sz="2700" i="1" dirty="0"/>
                  <a:t>: </a:t>
                </a:r>
                <a:r>
                  <a:rPr lang="en-US" sz="2700" dirty="0"/>
                  <a:t>the number of actions in longest path? Without loops!</a:t>
                </a:r>
                <a:br>
                  <a:rPr lang="en-US" sz="2700" dirty="0"/>
                </a:br>
                <a:endParaRPr lang="en-US" sz="2700" dirty="0"/>
              </a:p>
              <a:p>
                <a:pPr marL="342900" lvl="1" indent="0">
                  <a:buNone/>
                </a:pPr>
                <a:r>
                  <a:rPr lang="en-US" sz="2400" dirty="0"/>
                  <a:t>4</a:t>
                </a:r>
                <a:br>
                  <a:rPr lang="en-US" sz="2400" dirty="0"/>
                </a:br>
                <a:endParaRPr lang="en-US" sz="2400" dirty="0"/>
              </a:p>
              <a:p>
                <a14:m>
                  <m:oMath xmlns:m="http://schemas.openxmlformats.org/officeDocument/2006/math">
                    <m:r>
                      <a:rPr lang="en-US" sz="2700" i="1" dirty="0" smtClean="0">
                        <a:latin typeface="Cambria Math" panose="02040503050406030204" pitchFamily="18" charset="0"/>
                      </a:rPr>
                      <m:t>𝑑</m:t>
                    </m:r>
                  </m:oMath>
                </a14:m>
                <a:r>
                  <a:rPr lang="en-US" sz="2700" i="1" dirty="0"/>
                  <a:t>: </a:t>
                </a:r>
                <a:r>
                  <a:rPr lang="en-US" sz="2700" dirty="0"/>
                  <a:t>min. depth of the optimal solution?</a:t>
                </a:r>
                <a:br>
                  <a:rPr lang="en-US" sz="2700" dirty="0"/>
                </a:br>
                <a:endParaRPr lang="en-US" sz="2700" dirty="0"/>
              </a:p>
              <a:p>
                <a:pPr marL="342900" lvl="1" indent="0">
                  <a:buNone/>
                </a:pPr>
                <a:r>
                  <a:rPr lang="en-US" sz="2400" dirty="0"/>
                  <a:t>3</a:t>
                </a:r>
                <a:br>
                  <a:rPr lang="en-US" sz="2400" dirty="0"/>
                </a:br>
                <a:endParaRPr lang="en-US" dirty="0"/>
              </a:p>
            </p:txBody>
          </p:sp>
        </mc:Choice>
        <mc:Fallback xmlns="">
          <p:sp>
            <p:nvSpPr>
              <p:cNvPr id="21" name="Content Placeholder 20">
                <a:extLst>
                  <a:ext uri="{FF2B5EF4-FFF2-40B4-BE49-F238E27FC236}">
                    <a16:creationId xmlns:a16="http://schemas.microsoft.com/office/drawing/2014/main" id="{39A5693D-07D0-6814-1463-F5C269E85442}"/>
                  </a:ext>
                </a:extLst>
              </p:cNvPr>
              <p:cNvSpPr>
                <a:spLocks noGrp="1" noRot="1" noChangeAspect="1" noMove="1" noResize="1" noEditPoints="1" noAdjustHandles="1" noChangeArrowheads="1" noChangeShapeType="1" noTextEdit="1"/>
              </p:cNvSpPr>
              <p:nvPr>
                <p:ph sz="half" idx="1"/>
              </p:nvPr>
            </p:nvSpPr>
            <p:spPr>
              <a:xfrm>
                <a:off x="628650" y="1825625"/>
                <a:ext cx="4033984" cy="4351338"/>
              </a:xfrm>
              <a:blipFill>
                <a:blip r:embed="rId2"/>
                <a:stretch>
                  <a:fillRect l="-1813" t="-3081"/>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77679CBA-ABAB-A930-AE02-106964BF8603}"/>
              </a:ext>
            </a:extLst>
          </p:cNvPr>
          <p:cNvSpPr txBox="1"/>
          <p:nvPr/>
        </p:nvSpPr>
        <p:spPr>
          <a:xfrm>
            <a:off x="5181599" y="1842870"/>
            <a:ext cx="3486401" cy="369332"/>
          </a:xfrm>
          <a:prstGeom prst="rect">
            <a:avLst/>
          </a:prstGeom>
          <a:noFill/>
        </p:spPr>
        <p:txBody>
          <a:bodyPr wrap="square" rtlCol="0">
            <a:spAutoFit/>
          </a:bodyPr>
          <a:lstStyle/>
          <a:p>
            <a:r>
              <a:rPr lang="en-US" dirty="0"/>
              <a:t>State Space with Transition Model</a:t>
            </a:r>
          </a:p>
        </p:txBody>
      </p:sp>
      <p:grpSp>
        <p:nvGrpSpPr>
          <p:cNvPr id="77" name="Group 76">
            <a:extLst>
              <a:ext uri="{FF2B5EF4-FFF2-40B4-BE49-F238E27FC236}">
                <a16:creationId xmlns:a16="http://schemas.microsoft.com/office/drawing/2014/main" id="{C10E8D84-0FAD-0495-A54A-052DA62E0FC4}"/>
              </a:ext>
            </a:extLst>
          </p:cNvPr>
          <p:cNvGrpSpPr/>
          <p:nvPr/>
        </p:nvGrpSpPr>
        <p:grpSpPr>
          <a:xfrm>
            <a:off x="5181599" y="2338557"/>
            <a:ext cx="3567668" cy="3014934"/>
            <a:chOff x="5181599" y="2338557"/>
            <a:chExt cx="3567668" cy="3014934"/>
          </a:xfrm>
        </p:grpSpPr>
        <p:grpSp>
          <p:nvGrpSpPr>
            <p:cNvPr id="11" name="Group 10">
              <a:extLst>
                <a:ext uri="{FF2B5EF4-FFF2-40B4-BE49-F238E27FC236}">
                  <a16:creationId xmlns:a16="http://schemas.microsoft.com/office/drawing/2014/main" id="{AE29FF94-932F-99E0-EC33-B30357C17189}"/>
                </a:ext>
              </a:extLst>
            </p:cNvPr>
            <p:cNvGrpSpPr/>
            <p:nvPr/>
          </p:nvGrpSpPr>
          <p:grpSpPr>
            <a:xfrm>
              <a:off x="5181599" y="2338557"/>
              <a:ext cx="3562601" cy="2157243"/>
              <a:chOff x="3443345" y="3786606"/>
              <a:chExt cx="5700655" cy="3071394"/>
            </a:xfrm>
          </p:grpSpPr>
          <p:pic>
            <p:nvPicPr>
              <p:cNvPr id="12" name="Picture 6">
                <a:extLst>
                  <a:ext uri="{FF2B5EF4-FFF2-40B4-BE49-F238E27FC236}">
                    <a16:creationId xmlns:a16="http://schemas.microsoft.com/office/drawing/2014/main" id="{C47B5471-F4C2-5D4B-0E0B-3E432E733C1D}"/>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18" name="Rectangle 17">
                <a:extLst>
                  <a:ext uri="{FF2B5EF4-FFF2-40B4-BE49-F238E27FC236}">
                    <a16:creationId xmlns:a16="http://schemas.microsoft.com/office/drawing/2014/main" id="{87E4871E-1C38-FE1D-0C87-EB6B7FBF36B9}"/>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p>
            </p:txBody>
          </p:sp>
          <p:sp>
            <p:nvSpPr>
              <p:cNvPr id="19" name="TextBox 18">
                <a:extLst>
                  <a:ext uri="{FF2B5EF4-FFF2-40B4-BE49-F238E27FC236}">
                    <a16:creationId xmlns:a16="http://schemas.microsoft.com/office/drawing/2014/main" id="{AE270D5F-3798-5A7A-89E4-58DBA42598C4}"/>
                  </a:ext>
                </a:extLst>
              </p:cNvPr>
              <p:cNvSpPr txBox="1"/>
              <p:nvPr/>
            </p:nvSpPr>
            <p:spPr>
              <a:xfrm>
                <a:off x="5106831" y="3786606"/>
                <a:ext cx="1441955" cy="394380"/>
              </a:xfrm>
              <a:prstGeom prst="rect">
                <a:avLst/>
              </a:prstGeom>
              <a:noFill/>
            </p:spPr>
            <p:txBody>
              <a:bodyPr wrap="none" rtlCol="0">
                <a:spAutoFit/>
              </a:bodyPr>
              <a:lstStyle/>
              <a:p>
                <a:r>
                  <a:rPr lang="en-US" sz="1200" b="1" dirty="0">
                    <a:solidFill>
                      <a:schemeClr val="accent2">
                        <a:lumMod val="50000"/>
                      </a:schemeClr>
                    </a:solidFill>
                  </a:rPr>
                  <a:t>Initial state</a:t>
                </a:r>
              </a:p>
            </p:txBody>
          </p:sp>
          <p:sp>
            <p:nvSpPr>
              <p:cNvPr id="20" name="TextBox 19">
                <a:extLst>
                  <a:ext uri="{FF2B5EF4-FFF2-40B4-BE49-F238E27FC236}">
                    <a16:creationId xmlns:a16="http://schemas.microsoft.com/office/drawing/2014/main" id="{BDA9B98B-A967-CB14-C48B-C9D0922C3C05}"/>
                  </a:ext>
                </a:extLst>
              </p:cNvPr>
              <p:cNvSpPr txBox="1"/>
              <p:nvPr/>
            </p:nvSpPr>
            <p:spPr>
              <a:xfrm>
                <a:off x="3734781" y="6096000"/>
                <a:ext cx="1421435" cy="394380"/>
              </a:xfrm>
              <a:prstGeom prst="rect">
                <a:avLst/>
              </a:prstGeom>
              <a:noFill/>
            </p:spPr>
            <p:txBody>
              <a:bodyPr wrap="none" rtlCol="0">
                <a:spAutoFit/>
              </a:bodyPr>
              <a:lstStyle/>
              <a:p>
                <a:r>
                  <a:rPr lang="en-US" sz="1200" b="1" dirty="0">
                    <a:solidFill>
                      <a:schemeClr val="accent2">
                        <a:lumMod val="50000"/>
                      </a:schemeClr>
                    </a:solidFill>
                  </a:rPr>
                  <a:t>Goal states</a:t>
                </a:r>
              </a:p>
            </p:txBody>
          </p:sp>
        </p:grpSp>
        <p:grpSp>
          <p:nvGrpSpPr>
            <p:cNvPr id="10" name="Group 9">
              <a:extLst>
                <a:ext uri="{FF2B5EF4-FFF2-40B4-BE49-F238E27FC236}">
                  <a16:creationId xmlns:a16="http://schemas.microsoft.com/office/drawing/2014/main" id="{F9071931-E6F6-2B2B-4DA9-FA2DFE7BB502}"/>
                </a:ext>
              </a:extLst>
            </p:cNvPr>
            <p:cNvGrpSpPr/>
            <p:nvPr/>
          </p:nvGrpSpPr>
          <p:grpSpPr>
            <a:xfrm>
              <a:off x="5181599" y="3399665"/>
              <a:ext cx="182132" cy="123482"/>
              <a:chOff x="5181599" y="5334000"/>
              <a:chExt cx="182132" cy="123482"/>
            </a:xfrm>
          </p:grpSpPr>
          <p:cxnSp>
            <p:nvCxnSpPr>
              <p:cNvPr id="13" name="Straight Connector 12">
                <a:extLst>
                  <a:ext uri="{FF2B5EF4-FFF2-40B4-BE49-F238E27FC236}">
                    <a16:creationId xmlns:a16="http://schemas.microsoft.com/office/drawing/2014/main" id="{0520DEE8-820B-9138-3824-0492D719B88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D7DF08-05DC-121F-892E-391C8935960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F714E15-2584-8522-4B42-115B95CE418A}"/>
                </a:ext>
              </a:extLst>
            </p:cNvPr>
            <p:cNvGrpSpPr/>
            <p:nvPr/>
          </p:nvGrpSpPr>
          <p:grpSpPr>
            <a:xfrm>
              <a:off x="5562600" y="3690744"/>
              <a:ext cx="182132" cy="123482"/>
              <a:chOff x="5181599" y="5334000"/>
              <a:chExt cx="182132" cy="123482"/>
            </a:xfrm>
          </p:grpSpPr>
          <p:cxnSp>
            <p:nvCxnSpPr>
              <p:cNvPr id="16" name="Straight Connector 15">
                <a:extLst>
                  <a:ext uri="{FF2B5EF4-FFF2-40B4-BE49-F238E27FC236}">
                    <a16:creationId xmlns:a16="http://schemas.microsoft.com/office/drawing/2014/main" id="{4D0D9C5C-E908-FBBE-5FE4-D1AD47ACA5D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EF4051-09C9-E4F3-84F6-C3BA2012D5F8}"/>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B39F4FC-C5D3-FB2D-0B99-9A28625966F1}"/>
                </a:ext>
              </a:extLst>
            </p:cNvPr>
            <p:cNvGrpSpPr/>
            <p:nvPr/>
          </p:nvGrpSpPr>
          <p:grpSpPr>
            <a:xfrm>
              <a:off x="5939414" y="3495502"/>
              <a:ext cx="182132" cy="123482"/>
              <a:chOff x="5181599" y="5334000"/>
              <a:chExt cx="182132" cy="123482"/>
            </a:xfrm>
          </p:grpSpPr>
          <p:cxnSp>
            <p:nvCxnSpPr>
              <p:cNvPr id="23" name="Straight Connector 22">
                <a:extLst>
                  <a:ext uri="{FF2B5EF4-FFF2-40B4-BE49-F238E27FC236}">
                    <a16:creationId xmlns:a16="http://schemas.microsoft.com/office/drawing/2014/main" id="{C4AAF4BF-7456-7C41-C70A-46AE7193D66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7E059E-7C28-19A5-5973-CD131EC15EBD}"/>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BE17529-99B4-3826-7E09-21D4D48F0871}"/>
                </a:ext>
              </a:extLst>
            </p:cNvPr>
            <p:cNvGrpSpPr/>
            <p:nvPr/>
          </p:nvGrpSpPr>
          <p:grpSpPr>
            <a:xfrm>
              <a:off x="6057064" y="2699499"/>
              <a:ext cx="182132" cy="123482"/>
              <a:chOff x="5181599" y="5334000"/>
              <a:chExt cx="182132" cy="123482"/>
            </a:xfrm>
          </p:grpSpPr>
          <p:cxnSp>
            <p:nvCxnSpPr>
              <p:cNvPr id="26" name="Straight Connector 25">
                <a:extLst>
                  <a:ext uri="{FF2B5EF4-FFF2-40B4-BE49-F238E27FC236}">
                    <a16:creationId xmlns:a16="http://schemas.microsoft.com/office/drawing/2014/main" id="{1C9A758F-EA69-BFDF-1EA7-E4C6E80F185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2B1AD5-5495-09D6-B0B5-09E32436195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C72B7C6-941C-5B5E-F373-759589115E7E}"/>
                </a:ext>
              </a:extLst>
            </p:cNvPr>
            <p:cNvGrpSpPr/>
            <p:nvPr/>
          </p:nvGrpSpPr>
          <p:grpSpPr>
            <a:xfrm>
              <a:off x="7610264" y="2696858"/>
              <a:ext cx="182132" cy="123482"/>
              <a:chOff x="5181599" y="5334000"/>
              <a:chExt cx="182132" cy="123482"/>
            </a:xfrm>
          </p:grpSpPr>
          <p:cxnSp>
            <p:nvCxnSpPr>
              <p:cNvPr id="30" name="Straight Connector 29">
                <a:extLst>
                  <a:ext uri="{FF2B5EF4-FFF2-40B4-BE49-F238E27FC236}">
                    <a16:creationId xmlns:a16="http://schemas.microsoft.com/office/drawing/2014/main" id="{AEF5FCE8-9747-34E1-1009-45BA4D2397C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0A9039-E22E-CEFF-A656-43C5229EC2EA}"/>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04E6577-F173-4039-352D-CD4789B2CE2E}"/>
                </a:ext>
              </a:extLst>
            </p:cNvPr>
            <p:cNvGrpSpPr/>
            <p:nvPr/>
          </p:nvGrpSpPr>
          <p:grpSpPr>
            <a:xfrm>
              <a:off x="6852505" y="2834862"/>
              <a:ext cx="182132" cy="123482"/>
              <a:chOff x="5181599" y="5334000"/>
              <a:chExt cx="182132" cy="123482"/>
            </a:xfrm>
          </p:grpSpPr>
          <p:cxnSp>
            <p:nvCxnSpPr>
              <p:cNvPr id="33" name="Straight Connector 32">
                <a:extLst>
                  <a:ext uri="{FF2B5EF4-FFF2-40B4-BE49-F238E27FC236}">
                    <a16:creationId xmlns:a16="http://schemas.microsoft.com/office/drawing/2014/main" id="{60FD4308-76DA-3B04-F012-4EC4E5EA145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26B1C40-EC99-F685-A449-370F8271410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DBC0261-E705-F48B-9A73-C12A7A2BE24C}"/>
                </a:ext>
              </a:extLst>
            </p:cNvPr>
            <p:cNvGrpSpPr/>
            <p:nvPr/>
          </p:nvGrpSpPr>
          <p:grpSpPr>
            <a:xfrm>
              <a:off x="6741918" y="3343991"/>
              <a:ext cx="182132" cy="123482"/>
              <a:chOff x="5181599" y="5334000"/>
              <a:chExt cx="182132" cy="123482"/>
            </a:xfrm>
          </p:grpSpPr>
          <p:cxnSp>
            <p:nvCxnSpPr>
              <p:cNvPr id="36" name="Straight Connector 35">
                <a:extLst>
                  <a:ext uri="{FF2B5EF4-FFF2-40B4-BE49-F238E27FC236}">
                    <a16:creationId xmlns:a16="http://schemas.microsoft.com/office/drawing/2014/main" id="{3CA1F50E-0B54-24AB-299A-8DF15E6C5590}"/>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64BF14-8443-D1DB-7531-915EE872AEB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B7923D2-BA24-B979-6AC0-1E159E7058FF}"/>
                </a:ext>
              </a:extLst>
            </p:cNvPr>
            <p:cNvGrpSpPr/>
            <p:nvPr/>
          </p:nvGrpSpPr>
          <p:grpSpPr>
            <a:xfrm>
              <a:off x="6840332" y="4134167"/>
              <a:ext cx="182132" cy="123482"/>
              <a:chOff x="5181599" y="5334000"/>
              <a:chExt cx="182132" cy="123482"/>
            </a:xfrm>
          </p:grpSpPr>
          <p:cxnSp>
            <p:nvCxnSpPr>
              <p:cNvPr id="39" name="Straight Connector 38">
                <a:extLst>
                  <a:ext uri="{FF2B5EF4-FFF2-40B4-BE49-F238E27FC236}">
                    <a16:creationId xmlns:a16="http://schemas.microsoft.com/office/drawing/2014/main" id="{F9851111-FDF6-3092-B410-F060B59951E1}"/>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8EA79D-3B09-C43E-04EC-635C11B74ECE}"/>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4A91DE8-1CED-A037-9776-AB5910E213C9}"/>
                </a:ext>
              </a:extLst>
            </p:cNvPr>
            <p:cNvGrpSpPr/>
            <p:nvPr/>
          </p:nvGrpSpPr>
          <p:grpSpPr>
            <a:xfrm>
              <a:off x="6064412" y="3973210"/>
              <a:ext cx="182132" cy="123482"/>
              <a:chOff x="5181599" y="5334000"/>
              <a:chExt cx="182132" cy="123482"/>
            </a:xfrm>
          </p:grpSpPr>
          <p:cxnSp>
            <p:nvCxnSpPr>
              <p:cNvPr id="42" name="Straight Connector 41">
                <a:extLst>
                  <a:ext uri="{FF2B5EF4-FFF2-40B4-BE49-F238E27FC236}">
                    <a16:creationId xmlns:a16="http://schemas.microsoft.com/office/drawing/2014/main" id="{019CFA8E-8913-A568-B5D5-862A8973422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9A8AD6-641C-1626-82FD-87274E239D6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A110F7E9-F068-1486-532F-4B64D5CB9C5A}"/>
                </a:ext>
              </a:extLst>
            </p:cNvPr>
            <p:cNvGrpSpPr/>
            <p:nvPr/>
          </p:nvGrpSpPr>
          <p:grpSpPr>
            <a:xfrm>
              <a:off x="6489628" y="4358564"/>
              <a:ext cx="182132" cy="123482"/>
              <a:chOff x="5181599" y="5334000"/>
              <a:chExt cx="182132" cy="123482"/>
            </a:xfrm>
          </p:grpSpPr>
          <p:cxnSp>
            <p:nvCxnSpPr>
              <p:cNvPr id="45" name="Straight Connector 44">
                <a:extLst>
                  <a:ext uri="{FF2B5EF4-FFF2-40B4-BE49-F238E27FC236}">
                    <a16:creationId xmlns:a16="http://schemas.microsoft.com/office/drawing/2014/main" id="{56F297E9-C499-B1E5-BBB0-AD5EB74EFFB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3BC6450-C4F3-5422-ED8D-D85BFAF711E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D58D15D4-AE25-EC50-59E3-5F308DFFA993}"/>
                </a:ext>
              </a:extLst>
            </p:cNvPr>
            <p:cNvGrpSpPr/>
            <p:nvPr/>
          </p:nvGrpSpPr>
          <p:grpSpPr>
            <a:xfrm>
              <a:off x="7174252" y="4352610"/>
              <a:ext cx="182132" cy="123482"/>
              <a:chOff x="5181599" y="5334000"/>
              <a:chExt cx="182132" cy="123482"/>
            </a:xfrm>
          </p:grpSpPr>
          <p:cxnSp>
            <p:nvCxnSpPr>
              <p:cNvPr id="48" name="Straight Connector 47">
                <a:extLst>
                  <a:ext uri="{FF2B5EF4-FFF2-40B4-BE49-F238E27FC236}">
                    <a16:creationId xmlns:a16="http://schemas.microsoft.com/office/drawing/2014/main" id="{EFB2786D-1A47-1F08-364F-4AC4E0CBE32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AEFECC-73EC-3D2D-2DEB-01E1CBC0F83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A600175-9CDF-FB2D-0DA6-6D2C7B2BACD2}"/>
                </a:ext>
              </a:extLst>
            </p:cNvPr>
            <p:cNvGrpSpPr/>
            <p:nvPr/>
          </p:nvGrpSpPr>
          <p:grpSpPr>
            <a:xfrm>
              <a:off x="7617612" y="4048732"/>
              <a:ext cx="182132" cy="123482"/>
              <a:chOff x="5181599" y="5334000"/>
              <a:chExt cx="182132" cy="123482"/>
            </a:xfrm>
          </p:grpSpPr>
          <p:cxnSp>
            <p:nvCxnSpPr>
              <p:cNvPr id="51" name="Straight Connector 50">
                <a:extLst>
                  <a:ext uri="{FF2B5EF4-FFF2-40B4-BE49-F238E27FC236}">
                    <a16:creationId xmlns:a16="http://schemas.microsoft.com/office/drawing/2014/main" id="{AACB5DC4-49D5-9F63-3A6E-9F24EACC0346}"/>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176933F-CC53-5910-A1FA-ED9CB561904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E5E1984-45E0-E7C7-97B9-FE43B72D8CDD}"/>
                </a:ext>
              </a:extLst>
            </p:cNvPr>
            <p:cNvGrpSpPr/>
            <p:nvPr/>
          </p:nvGrpSpPr>
          <p:grpSpPr>
            <a:xfrm>
              <a:off x="7006816" y="3367259"/>
              <a:ext cx="182132" cy="123482"/>
              <a:chOff x="5181599" y="5334000"/>
              <a:chExt cx="182132" cy="123482"/>
            </a:xfrm>
          </p:grpSpPr>
          <p:cxnSp>
            <p:nvCxnSpPr>
              <p:cNvPr id="54" name="Straight Connector 53">
                <a:extLst>
                  <a:ext uri="{FF2B5EF4-FFF2-40B4-BE49-F238E27FC236}">
                    <a16:creationId xmlns:a16="http://schemas.microsoft.com/office/drawing/2014/main" id="{1AB36DF1-FA9F-9FEF-078E-2E704EBE9BCC}"/>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3F4E56-422F-F34D-0FFD-9D17D13A17D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8005E11-D4BF-B362-FA7D-E4B48B69D32A}"/>
                </a:ext>
              </a:extLst>
            </p:cNvPr>
            <p:cNvGrpSpPr/>
            <p:nvPr/>
          </p:nvGrpSpPr>
          <p:grpSpPr>
            <a:xfrm>
              <a:off x="7756813" y="3276183"/>
              <a:ext cx="182132" cy="123482"/>
              <a:chOff x="5181599" y="5334000"/>
              <a:chExt cx="182132" cy="123482"/>
            </a:xfrm>
          </p:grpSpPr>
          <p:cxnSp>
            <p:nvCxnSpPr>
              <p:cNvPr id="57" name="Straight Connector 56">
                <a:extLst>
                  <a:ext uri="{FF2B5EF4-FFF2-40B4-BE49-F238E27FC236}">
                    <a16:creationId xmlns:a16="http://schemas.microsoft.com/office/drawing/2014/main" id="{F7478B4E-0F16-C92C-2C0D-3296A8F994B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67B589-5422-B1F8-8177-477692F967A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8DF0A0C-6FE4-351D-6041-18975DFC73C2}"/>
                </a:ext>
              </a:extLst>
            </p:cNvPr>
            <p:cNvGrpSpPr/>
            <p:nvPr/>
          </p:nvGrpSpPr>
          <p:grpSpPr>
            <a:xfrm>
              <a:off x="8153400" y="3680777"/>
              <a:ext cx="182132" cy="123482"/>
              <a:chOff x="5181599" y="5334000"/>
              <a:chExt cx="182132" cy="123482"/>
            </a:xfrm>
          </p:grpSpPr>
          <p:cxnSp>
            <p:nvCxnSpPr>
              <p:cNvPr id="60" name="Straight Connector 59">
                <a:extLst>
                  <a:ext uri="{FF2B5EF4-FFF2-40B4-BE49-F238E27FC236}">
                    <a16:creationId xmlns:a16="http://schemas.microsoft.com/office/drawing/2014/main" id="{6CC60B0C-111C-CABA-6ADB-D64F992A913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EF6937-7839-33D8-65EB-685D707D5C8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4A95027F-B001-2F1F-BDA0-09ABAE40CFCD}"/>
                </a:ext>
              </a:extLst>
            </p:cNvPr>
            <p:cNvGrpSpPr/>
            <p:nvPr/>
          </p:nvGrpSpPr>
          <p:grpSpPr>
            <a:xfrm>
              <a:off x="5333999" y="3552065"/>
              <a:ext cx="182132" cy="123482"/>
              <a:chOff x="5181599" y="5334000"/>
              <a:chExt cx="182132" cy="123482"/>
            </a:xfrm>
          </p:grpSpPr>
          <p:cxnSp>
            <p:nvCxnSpPr>
              <p:cNvPr id="63" name="Straight Connector 62">
                <a:extLst>
                  <a:ext uri="{FF2B5EF4-FFF2-40B4-BE49-F238E27FC236}">
                    <a16:creationId xmlns:a16="http://schemas.microsoft.com/office/drawing/2014/main" id="{E5D27ED5-C9DB-DBF9-D090-24DEFF96CC7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5F13766-1DFC-71C2-3425-E154DF0EF795}"/>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4700605-5C5C-07CE-BDCE-0B5EA1A964B8}"/>
                </a:ext>
              </a:extLst>
            </p:cNvPr>
            <p:cNvGrpSpPr/>
            <p:nvPr/>
          </p:nvGrpSpPr>
          <p:grpSpPr>
            <a:xfrm>
              <a:off x="8567135" y="3367259"/>
              <a:ext cx="182132" cy="123482"/>
              <a:chOff x="5181599" y="5334000"/>
              <a:chExt cx="182132" cy="123482"/>
            </a:xfrm>
          </p:grpSpPr>
          <p:cxnSp>
            <p:nvCxnSpPr>
              <p:cNvPr id="66" name="Straight Connector 65">
                <a:extLst>
                  <a:ext uri="{FF2B5EF4-FFF2-40B4-BE49-F238E27FC236}">
                    <a16:creationId xmlns:a16="http://schemas.microsoft.com/office/drawing/2014/main" id="{4BB5293E-8BC6-3A11-1DD9-21ED1F6E481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277931-B4EA-353C-77C9-E838F4E1926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7CA8F96E-3336-83F2-B92D-381B9F9B8E5C}"/>
                </a:ext>
              </a:extLst>
            </p:cNvPr>
            <p:cNvSpPr txBox="1"/>
            <p:nvPr/>
          </p:nvSpPr>
          <p:spPr>
            <a:xfrm>
              <a:off x="6327258" y="5045714"/>
              <a:ext cx="2254573" cy="307777"/>
            </a:xfrm>
            <a:prstGeom prst="rect">
              <a:avLst/>
            </a:prstGeom>
            <a:noFill/>
          </p:spPr>
          <p:txBody>
            <a:bodyPr wrap="square" rtlCol="0">
              <a:spAutoFit/>
            </a:bodyPr>
            <a:lstStyle/>
            <a:p>
              <a:r>
                <a:rPr lang="en-US" sz="1400" dirty="0"/>
                <a:t>Make sure it is a tree!</a:t>
              </a:r>
            </a:p>
          </p:txBody>
        </p:sp>
      </p:grpSp>
      <p:cxnSp>
        <p:nvCxnSpPr>
          <p:cNvPr id="73" name="Straight Connector 72">
            <a:extLst>
              <a:ext uri="{FF2B5EF4-FFF2-40B4-BE49-F238E27FC236}">
                <a16:creationId xmlns:a16="http://schemas.microsoft.com/office/drawing/2014/main" id="{34E007F6-EFC9-1BE6-2862-AB0E2BF38AAD}"/>
              </a:ext>
            </a:extLst>
          </p:cNvPr>
          <p:cNvCxnSpPr>
            <a:cxnSpLocks/>
          </p:cNvCxnSpPr>
          <p:nvPr/>
        </p:nvCxnSpPr>
        <p:spPr>
          <a:xfrm>
            <a:off x="6130122" y="5134439"/>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070B08-D6FB-01C5-A703-DBBBC5CCBBEC}"/>
              </a:ext>
            </a:extLst>
          </p:cNvPr>
          <p:cNvCxnSpPr>
            <a:cxnSpLocks/>
          </p:cNvCxnSpPr>
          <p:nvPr/>
        </p:nvCxnSpPr>
        <p:spPr>
          <a:xfrm flipV="1">
            <a:off x="6144818" y="5134439"/>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5B3088D-F5DE-A85D-F249-0099FD80A317}"/>
              </a:ext>
            </a:extLst>
          </p:cNvPr>
          <p:cNvCxnSpPr>
            <a:cxnSpLocks/>
          </p:cNvCxnSpPr>
          <p:nvPr/>
        </p:nvCxnSpPr>
        <p:spPr>
          <a:xfrm>
            <a:off x="6865877" y="392525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FDFA5FC-69F8-9CBF-2459-3F6B7F81DD4C}"/>
              </a:ext>
            </a:extLst>
          </p:cNvPr>
          <p:cNvCxnSpPr>
            <a:cxnSpLocks/>
          </p:cNvCxnSpPr>
          <p:nvPr/>
        </p:nvCxnSpPr>
        <p:spPr>
          <a:xfrm flipV="1">
            <a:off x="6880573" y="392525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6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AAA905-860A-94E6-E3CF-51870995A788}"/>
                  </a:ext>
                </a:extLst>
              </p:cNvPr>
              <p:cNvSpPr txBox="1"/>
              <p:nvPr/>
            </p:nvSpPr>
            <p:spPr>
              <a:xfrm>
                <a:off x="646942" y="4428647"/>
                <a:ext cx="114300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9BAAA905-860A-94E6-E3CF-51870995A788}"/>
                  </a:ext>
                </a:extLst>
              </p:cNvPr>
              <p:cNvSpPr txBox="1">
                <a:spLocks noRot="1" noChangeAspect="1" noMove="1" noResize="1" noEditPoints="1" noAdjustHandles="1" noChangeArrowheads="1" noChangeShapeType="1" noTextEdit="1"/>
              </p:cNvSpPr>
              <p:nvPr/>
            </p:nvSpPr>
            <p:spPr>
              <a:xfrm>
                <a:off x="646942" y="4428647"/>
                <a:ext cx="1143000" cy="9233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7B21E8-57C0-5AD0-E7B5-27323CF7027D}"/>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0" name="Rectangle 9">
                <a:extLst>
                  <a:ext uri="{FF2B5EF4-FFF2-40B4-BE49-F238E27FC236}">
                    <a16:creationId xmlns:a16="http://schemas.microsoft.com/office/drawing/2014/main" id="{EE7B21E8-57C0-5AD0-E7B5-27323CF7027D}"/>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p:spTree>
    <p:extLst>
      <p:ext uri="{BB962C8B-B14F-4D97-AF65-F5344CB8AC3E}">
        <p14:creationId xmlns:p14="http://schemas.microsoft.com/office/powerpoint/2010/main" val="4185064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4B0078-B220-5B9D-D9C6-448A9B7D1D41}"/>
                  </a:ext>
                </a:extLst>
              </p:cNvPr>
              <p:cNvSpPr txBox="1"/>
              <p:nvPr/>
            </p:nvSpPr>
            <p:spPr>
              <a:xfrm>
                <a:off x="879387" y="4329545"/>
                <a:ext cx="1702373" cy="1538883"/>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longest path to the goal or a dead end (bounded by </a:t>
                </a:r>
                <a14:m>
                  <m:oMath xmlns:m="http://schemas.openxmlformats.org/officeDocument/2006/math">
                    <m:r>
                      <a:rPr lang="en-US" sz="1200" b="0" i="1" dirty="0" smtClean="0">
                        <a:latin typeface="Cambria Math" panose="02040503050406030204" pitchFamily="18" charset="0"/>
                      </a:rPr>
                      <m:t>𝑥</m:t>
                    </m:r>
                    <m:r>
                      <a:rPr lang="en-US" sz="1200" b="0" i="1" dirty="0" smtClean="0">
                        <a:latin typeface="Cambria Math" panose="02040503050406030204" pitchFamily="18" charset="0"/>
                      </a:rPr>
                      <m:t>×</m:t>
                    </m:r>
                    <m:r>
                      <a:rPr lang="en-US" sz="1200" b="0" i="1" dirty="0" smtClean="0">
                        <a:latin typeface="Cambria Math" panose="02040503050406030204" pitchFamily="18" charset="0"/>
                      </a:rPr>
                      <m:t>𝑦</m:t>
                    </m:r>
                  </m:oMath>
                </a14:m>
                <a:r>
                  <a:rPr lang="en-US" sz="1200" b="0" dirty="0"/>
                  <a:t>)</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shortest path to the goal (bounded by </a:t>
                </a:r>
                <a14:m>
                  <m:oMath xmlns:m="http://schemas.openxmlformats.org/officeDocument/2006/math">
                    <m:r>
                      <a:rPr lang="en-US" sz="1200" i="1" dirty="0">
                        <a:latin typeface="Cambria Math" panose="02040503050406030204" pitchFamily="18" charset="0"/>
                      </a:rPr>
                      <m:t>𝑥</m:t>
                    </m:r>
                    <m:r>
                      <a:rPr lang="en-US" sz="1200" i="1" dirty="0">
                        <a:latin typeface="Cambria Math" panose="02040503050406030204" pitchFamily="18" charset="0"/>
                      </a:rPr>
                      <m:t>×</m:t>
                    </m:r>
                    <m:r>
                      <a:rPr lang="en-US" sz="1200" i="1" dirty="0">
                        <a:latin typeface="Cambria Math" panose="02040503050406030204" pitchFamily="18" charset="0"/>
                      </a:rPr>
                      <m:t>𝑦</m:t>
                    </m:r>
                  </m:oMath>
                </a14:m>
                <a:r>
                  <a:rPr lang="en-US" sz="1200" dirty="0"/>
                  <a:t>)</a:t>
                </a:r>
              </a:p>
            </p:txBody>
          </p:sp>
        </mc:Choice>
        <mc:Fallback xmlns="">
          <p:sp>
            <p:nvSpPr>
              <p:cNvPr id="14" name="TextBox 13">
                <a:extLst>
                  <a:ext uri="{FF2B5EF4-FFF2-40B4-BE49-F238E27FC236}">
                    <a16:creationId xmlns:a16="http://schemas.microsoft.com/office/drawing/2014/main" id="{684B0078-B220-5B9D-D9C6-448A9B7D1D41}"/>
                  </a:ext>
                </a:extLst>
              </p:cNvPr>
              <p:cNvSpPr txBox="1">
                <a:spLocks noRot="1" noChangeAspect="1" noMove="1" noResize="1" noEditPoints="1" noAdjustHandles="1" noChangeArrowheads="1" noChangeShapeType="1" noTextEdit="1"/>
              </p:cNvSpPr>
              <p:nvPr/>
            </p:nvSpPr>
            <p:spPr>
              <a:xfrm>
                <a:off x="879387" y="4329545"/>
                <a:ext cx="1702373" cy="1538883"/>
              </a:xfrm>
              <a:prstGeom prst="rect">
                <a:avLst/>
              </a:prstGeom>
              <a:blipFill>
                <a:blip r:embed="rId7"/>
                <a:stretch>
                  <a:fillRect r="-714" b="-1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AC0A6CC-6376-B0F7-C367-66E0CD02877C}"/>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8" name="Rectangle 17">
                <a:extLst>
                  <a:ext uri="{FF2B5EF4-FFF2-40B4-BE49-F238E27FC236}">
                    <a16:creationId xmlns:a16="http://schemas.microsoft.com/office/drawing/2014/main" id="{9AC0A6CC-6376-B0F7-C367-66E0CD02877C}"/>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31E8F9-1073-FF1A-EDB4-BCE6243CB0B3}"/>
                  </a:ext>
                </a:extLst>
              </p:cNvPr>
              <p:cNvSpPr txBox="1"/>
              <p:nvPr/>
            </p:nvSpPr>
            <p:spPr>
              <a:xfrm>
                <a:off x="2779407" y="4329544"/>
                <a:ext cx="1702373" cy="1577611"/>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m:t>
                    </m:r>
                  </m:oMath>
                </a14:m>
                <a:r>
                  <a:rPr lang="en-US" sz="1200" b="0" i="1" dirty="0">
                    <a:latin typeface="Cambria Math" panose="02040503050406030204" pitchFamily="18" charset="0"/>
                  </a:rPr>
                  <a:t> </a:t>
                </a:r>
                <a:r>
                  <a:rPr lang="en-US" sz="1200" dirty="0"/>
                  <a:t>? What are the actions? Moving one Queen: </a:t>
                </a:r>
                <a14:m>
                  <m:oMath xmlns:m="http://schemas.openxmlformats.org/officeDocument/2006/math">
                    <m:r>
                      <a:rPr lang="en-US" sz="1100" i="1" dirty="0" smtClean="0">
                        <a:latin typeface="Cambria Math" panose="02040503050406030204" pitchFamily="18" charset="0"/>
                      </a:rPr>
                      <m:t>64−7=57</m:t>
                    </m:r>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We may have to try all: </a:t>
                </a:r>
                <a14:m>
                  <m:oMath xmlns:m="http://schemas.openxmlformats.org/officeDocument/2006/math">
                    <m:d>
                      <m:dPr>
                        <m:ctrlPr>
                          <a:rPr lang="en-US" sz="1200" i="1">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64</m:t>
                            </m:r>
                          </m:num>
                          <m:den>
                            <m:r>
                              <a:rPr lang="en-US" sz="1200" i="1">
                                <a:latin typeface="Cambria Math" panose="02040503050406030204" pitchFamily="18" charset="0"/>
                              </a:rPr>
                              <m:t>8</m:t>
                            </m:r>
                          </m:den>
                        </m:f>
                      </m:e>
                    </m:d>
                    <m:r>
                      <a:rPr lang="en-US" sz="1200" i="1">
                        <a:latin typeface="Cambria Math" panose="02040503050406030204" pitchFamily="18" charset="0"/>
                      </a:rPr>
                      <m:t>≈4.4×</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9</m:t>
                        </m:r>
                      </m:sup>
                    </m:sSup>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move each queen in the right spot = 8</a:t>
                </a:r>
              </a:p>
            </p:txBody>
          </p:sp>
        </mc:Choice>
        <mc:Fallback xmlns="">
          <p:sp>
            <p:nvSpPr>
              <p:cNvPr id="19" name="TextBox 18">
                <a:extLst>
                  <a:ext uri="{FF2B5EF4-FFF2-40B4-BE49-F238E27FC236}">
                    <a16:creationId xmlns:a16="http://schemas.microsoft.com/office/drawing/2014/main" id="{8631E8F9-1073-FF1A-EDB4-BCE6243CB0B3}"/>
                  </a:ext>
                </a:extLst>
              </p:cNvPr>
              <p:cNvSpPr txBox="1">
                <a:spLocks noRot="1" noChangeAspect="1" noMove="1" noResize="1" noEditPoints="1" noAdjustHandles="1" noChangeArrowheads="1" noChangeShapeType="1" noTextEdit="1"/>
              </p:cNvSpPr>
              <p:nvPr/>
            </p:nvSpPr>
            <p:spPr>
              <a:xfrm>
                <a:off x="2779407" y="4329544"/>
                <a:ext cx="1702373" cy="1577611"/>
              </a:xfrm>
              <a:prstGeom prst="rect">
                <a:avLst/>
              </a:prstGeom>
              <a:blipFill>
                <a:blip r:embed="rId9"/>
                <a:stretch>
                  <a:fillRect l="-358" b="-2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E0F7A5-7640-A82C-C1F5-61327201BE17}"/>
                  </a:ext>
                </a:extLst>
              </p:cNvPr>
              <p:cNvSpPr txBox="1"/>
              <p:nvPr/>
            </p:nvSpPr>
            <p:spPr>
              <a:xfrm>
                <a:off x="4589862" y="4304606"/>
                <a:ext cx="1702373" cy="984885"/>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 to move the empty tile.</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Try all </a:t>
                </a:r>
                <a14:m>
                  <m:oMath xmlns:m="http://schemas.openxmlformats.org/officeDocument/2006/math">
                    <m:r>
                      <a:rPr lang="en-US" sz="1200" b="0" i="1" dirty="0" smtClean="0">
                        <a:latin typeface="Cambria Math" panose="02040503050406030204" pitchFamily="18" charset="0"/>
                      </a:rPr>
                      <m:t>𝑂</m:t>
                    </m:r>
                    <m:r>
                      <a:rPr lang="en-US" sz="1200" b="0" i="1" dirty="0" smtClean="0">
                        <a:latin typeface="Cambria Math" panose="02040503050406030204" pitchFamily="18" charset="0"/>
                      </a:rPr>
                      <m:t>(9!) </m:t>
                    </m:r>
                  </m:oMath>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a:t>
                </a:r>
              </a:p>
            </p:txBody>
          </p:sp>
        </mc:Choice>
        <mc:Fallback xmlns="">
          <p:sp>
            <p:nvSpPr>
              <p:cNvPr id="20" name="TextBox 19">
                <a:extLst>
                  <a:ext uri="{FF2B5EF4-FFF2-40B4-BE49-F238E27FC236}">
                    <a16:creationId xmlns:a16="http://schemas.microsoft.com/office/drawing/2014/main" id="{96E0F7A5-7640-A82C-C1F5-61327201BE17}"/>
                  </a:ext>
                </a:extLst>
              </p:cNvPr>
              <p:cNvSpPr txBox="1">
                <a:spLocks noRot="1" noChangeAspect="1" noMove="1" noResize="1" noEditPoints="1" noAdjustHandles="1" noChangeArrowheads="1" noChangeShapeType="1" noTextEdit="1"/>
              </p:cNvSpPr>
              <p:nvPr/>
            </p:nvSpPr>
            <p:spPr>
              <a:xfrm>
                <a:off x="4589862" y="4304606"/>
                <a:ext cx="1702373" cy="984885"/>
              </a:xfrm>
              <a:prstGeom prst="rect">
                <a:avLst/>
              </a:prstGeom>
              <a:blipFill>
                <a:blip r:embed="rId10"/>
                <a:stretch>
                  <a:fillRect l="-358"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76000C-EFEB-4AAB-EC0B-1DEC37DB63B2}"/>
                  </a:ext>
                </a:extLst>
              </p:cNvPr>
              <p:cNvSpPr txBox="1"/>
              <p:nvPr/>
            </p:nvSpPr>
            <p:spPr>
              <a:xfrm>
                <a:off x="6514017" y="4311533"/>
                <a:ext cx="1702373" cy="109260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=9</m:t>
                    </m:r>
                  </m:oMath>
                </a14:m>
                <a:r>
                  <a:rPr lang="en-US" sz="1200" b="0" dirty="0"/>
                  <a:t> actions for the first move.</a:t>
                </a:r>
                <a:endParaRPr lang="en-US" sz="1200" b="0" i="1" dirty="0">
                  <a:latin typeface="Cambria Math" panose="02040503050406030204" pitchFamily="18" charset="0"/>
                </a:endParaRPr>
              </a:p>
              <a:p>
                <a:pPr indent="-457200">
                  <a:spcBef>
                    <a:spcPts val="600"/>
                  </a:spcBef>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=9</m:t>
                      </m:r>
                    </m:oMath>
                  </m:oMathPara>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=9</m:t>
                    </m:r>
                  </m:oMath>
                </a14:m>
                <a:r>
                  <a:rPr lang="en-US" sz="1200" dirty="0"/>
                  <a:t> (if both play optimal)</a:t>
                </a:r>
              </a:p>
            </p:txBody>
          </p:sp>
        </mc:Choice>
        <mc:Fallback xmlns="">
          <p:sp>
            <p:nvSpPr>
              <p:cNvPr id="21" name="TextBox 20">
                <a:extLst>
                  <a:ext uri="{FF2B5EF4-FFF2-40B4-BE49-F238E27FC236}">
                    <a16:creationId xmlns:a16="http://schemas.microsoft.com/office/drawing/2014/main" id="{F376000C-EFEB-4AAB-EC0B-1DEC37DB63B2}"/>
                  </a:ext>
                </a:extLst>
              </p:cNvPr>
              <p:cNvSpPr txBox="1">
                <a:spLocks noRot="1" noChangeAspect="1" noMove="1" noResize="1" noEditPoints="1" noAdjustHandles="1" noChangeArrowheads="1" noChangeShapeType="1" noTextEdit="1"/>
              </p:cNvSpPr>
              <p:nvPr/>
            </p:nvSpPr>
            <p:spPr>
              <a:xfrm>
                <a:off x="6514017" y="4311533"/>
                <a:ext cx="1702373" cy="1092607"/>
              </a:xfrm>
              <a:prstGeom prst="rect">
                <a:avLst/>
              </a:prstGeom>
              <a:blipFill>
                <a:blip r:embed="rId11"/>
                <a:stretch>
                  <a:fillRect l="-358" b="-3333"/>
                </a:stretch>
              </a:blipFill>
            </p:spPr>
            <p:txBody>
              <a:bodyPr/>
              <a:lstStyle/>
              <a:p>
                <a:r>
                  <a:rPr lang="en-US">
                    <a:noFill/>
                  </a:rPr>
                  <a:t> </a:t>
                </a:r>
              </a:p>
            </p:txBody>
          </p:sp>
        </mc:Fallback>
      </mc:AlternateContent>
    </p:spTree>
    <p:extLst>
      <p:ext uri="{BB962C8B-B14F-4D97-AF65-F5344CB8AC3E}">
        <p14:creationId xmlns:p14="http://schemas.microsoft.com/office/powerpoint/2010/main" val="233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914400" y="76200"/>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
        <p:nvSpPr>
          <p:cNvPr id="3" name="TextBox 2">
            <a:extLst>
              <a:ext uri="{FF2B5EF4-FFF2-40B4-BE49-F238E27FC236}">
                <a16:creationId xmlns:a16="http://schemas.microsoft.com/office/drawing/2014/main" id="{088059E6-D753-634D-91CF-99F459E33810}"/>
              </a:ext>
            </a:extLst>
          </p:cNvPr>
          <p:cNvSpPr txBox="1"/>
          <p:nvPr/>
        </p:nvSpPr>
        <p:spPr>
          <a:xfrm>
            <a:off x="3276600" y="6165502"/>
            <a:ext cx="2971800" cy="461665"/>
          </a:xfrm>
          <a:prstGeom prst="rect">
            <a:avLst/>
          </a:prstGeom>
          <a:noFill/>
        </p:spPr>
        <p:txBody>
          <a:bodyPr wrap="square">
            <a:spAutoFit/>
          </a:bodyPr>
          <a:lstStyle/>
          <a:p>
            <a:pPr algn="ctr"/>
            <a:r>
              <a:rPr lang="en-US" sz="2400" dirty="0">
                <a:solidFill>
                  <a:srgbClr val="FFFFFF"/>
                </a:solidFill>
              </a:rPr>
              <a:t>Breadth-First Search</a:t>
            </a:r>
            <a:endParaRPr lang="en-US" sz="2400" dirty="0"/>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algorithm/planning agent is </a:t>
            </a:r>
            <a:r>
              <a:rPr lang="en-US" b="1" dirty="0">
                <a:solidFill>
                  <a:srgbClr val="FF0000"/>
                </a:solidFill>
              </a:rPr>
              <a:t>not provided with information about how close a state is to the goal state</a:t>
            </a:r>
            <a:r>
              <a:rPr lang="en-US" dirty="0"/>
              <a:t>. </a:t>
            </a:r>
          </a:p>
          <a:p>
            <a:pPr marL="0" indent="0">
              <a:buNone/>
            </a:pPr>
            <a:endParaRPr lang="en-US" dirty="0"/>
          </a:p>
          <a:p>
            <a:pPr marL="0" indent="0">
              <a:buNone/>
            </a:pPr>
            <a:r>
              <a:rPr lang="en-US" dirty="0"/>
              <a:t>It only uses the labels of the </a:t>
            </a:r>
            <a:r>
              <a:rPr lang="en-US" b="1" dirty="0"/>
              <a:t>atomic states </a:t>
            </a:r>
            <a:r>
              <a:rPr lang="en-US" dirty="0"/>
              <a:t>and the transition function.</a:t>
            </a:r>
          </a:p>
          <a:p>
            <a:pPr marL="0" indent="0">
              <a:buNone/>
            </a:pPr>
            <a:endParaRPr lang="en-US" dirty="0"/>
          </a:p>
          <a:p>
            <a:pPr marL="0" indent="0">
              <a:buNone/>
            </a:pPr>
            <a:r>
              <a:rPr lang="en-US" dirty="0"/>
              <a:t>It blindly searches, following a simple strategy, until it reaches the goal state.</a:t>
            </a:r>
          </a:p>
          <a:p>
            <a:endParaRPr lang="en-US" dirty="0"/>
          </a:p>
          <a:p>
            <a:pPr marL="0" indent="0">
              <a:buNone/>
            </a:pPr>
            <a:r>
              <a:rPr lang="en-US" dirty="0"/>
              <a:t>Search strategies:</a:t>
            </a:r>
          </a:p>
          <a:p>
            <a:pPr lvl="1"/>
            <a:r>
              <a:rPr lang="en-US" b="1" dirty="0"/>
              <a:t>Breadth-first search strategy</a:t>
            </a:r>
            <a:r>
              <a:rPr lang="en-US" dirty="0"/>
              <a:t>: BFS and uniform-cost search</a:t>
            </a:r>
          </a:p>
          <a:p>
            <a:pPr lvl="1"/>
            <a:r>
              <a:rPr lang="en-US" b="1" dirty="0"/>
              <a:t>Depth-first search strategy</a:t>
            </a:r>
            <a:r>
              <a:rPr lang="en-US" dirty="0"/>
              <a:t>: DFS and Iterative deepening search</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381000" y="4731922"/>
            <a:ext cx="8382000" cy="175432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and redundant path checking).</a:t>
            </a:r>
          </a:p>
          <a:p>
            <a:pPr marL="285750" indent="-285750">
              <a:buFont typeface="Arial" panose="020B0604020202020204" pitchFamily="34" charset="0"/>
              <a:buChar char="•"/>
            </a:pPr>
            <a:r>
              <a:rPr lang="en-US" dirty="0"/>
              <a:t>Builds a</a:t>
            </a:r>
            <a:r>
              <a:rPr lang="en-US" b="1" dirty="0"/>
              <a:t> complete tree </a:t>
            </a:r>
            <a:r>
              <a:rPr lang="en-US" dirty="0"/>
              <a:t>with links between parent and child.</a:t>
            </a:r>
            <a:endParaRPr lang="en-US" b="1" dirty="0"/>
          </a:p>
        </p:txBody>
      </p:sp>
    </p:spTree>
    <p:extLst>
      <p:ext uri="{BB962C8B-B14F-4D97-AF65-F5344CB8AC3E}">
        <p14:creationId xmlns:p14="http://schemas.microsoft.com/office/powerpoint/2010/main" val="3460953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Breadth-First Search </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37</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1492305"/>
          </a:xfrm>
        </p:spPr>
        <p:txBody>
          <a:bodyPr>
            <a:normAutofit/>
          </a:bodyPr>
          <a:lstStyle/>
          <a:p>
            <a:r>
              <a:rPr lang="en-US" dirty="0"/>
              <a:t>AI tree search creates the search tree while searching.</a:t>
            </a:r>
          </a:p>
          <a:p>
            <a:r>
              <a:rPr lang="en-US" dirty="0"/>
              <a:t>The EXPAND function tries all available actions in the current node/state using the transition function (RESULTS). It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413695" y="3866457"/>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509330" y="3352800"/>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819650" y="4219851"/>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The search tree size is</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85000" lnSpcReduction="10000"/>
          </a:bodyPr>
          <a:lstStyle/>
          <a:p>
            <a:r>
              <a:rPr lang="en-US" dirty="0"/>
              <a:t>The agent has the task to reach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goal-based agents 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9789D71E-FD90-CC87-3486-CD660EA57849}"/>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Calibri" panose="020F0502020204030204" pitchFamily="34" charset="0"/>
                <a:cs typeface="Calibri" panose="020F0502020204030204" pitchFamily="34" charset="0"/>
              </a:rPr>
              <a:t>Search for a plan</a:t>
            </a:r>
          </a:p>
        </p:txBody>
      </p:sp>
      <p:sp>
        <p:nvSpPr>
          <p:cNvPr id="15" name="Rectangle 14">
            <a:extLst>
              <a:ext uri="{FF2B5EF4-FFF2-40B4-BE49-F238E27FC236}">
                <a16:creationId xmlns:a16="http://schemas.microsoft.com/office/drawing/2014/main" id="{D590C079-162B-3732-454F-F8D36FC0F2F8}"/>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3C59433-494C-3B90-7683-E60ED72C6C7B}"/>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05B943E9-2E86-1C94-DAFB-79A8F550C584}"/>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AE791E8-4835-95CC-359A-FA6648D3BD78}"/>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AC240920-3DC1-2BED-3034-C0B326D5E890}"/>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2D845A-90C6-5CAF-F223-B8BAC2392F95}"/>
                  </a:ext>
                </a:extLst>
              </p:cNvPr>
              <p:cNvSpPr txBox="1"/>
              <p:nvPr/>
            </p:nvSpPr>
            <p:spPr>
              <a:xfrm>
                <a:off x="5281466" y="5771798"/>
                <a:ext cx="3784740" cy="9727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argmin</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sub>
                          </m:sSub>
                        </m:fName>
                        <m:e>
                          <m:d>
                            <m:dPr>
                              <m:begChr m:val="["/>
                              <m:endChr m:val="]"/>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𝑖</m:t>
                                  </m:r>
                                </m:sub>
                                <m:sup>
                                  <m:r>
                                    <a:rPr lang="en-US" i="1">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𝑡</m:t>
                                      </m:r>
                                    </m:sub>
                                  </m:sSub>
                                </m:e>
                              </m:nary>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𝑇</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𝑔𝑜𝑎𝑙</m:t>
                                      </m:r>
                                    </m:sup>
                                  </m:sSup>
                                </m:e>
                              </m:d>
                            </m:e>
                          </m:d>
                        </m:e>
                      </m:func>
                    </m:oMath>
                  </m:oMathPara>
                </a14:m>
                <a:endParaRPr lang="en-US" dirty="0"/>
              </a:p>
            </p:txBody>
          </p:sp>
        </mc:Choice>
        <mc:Fallback xmlns="">
          <p:sp>
            <p:nvSpPr>
              <p:cNvPr id="5" name="TextBox 4">
                <a:extLst>
                  <a:ext uri="{FF2B5EF4-FFF2-40B4-BE49-F238E27FC236}">
                    <a16:creationId xmlns:a16="http://schemas.microsoft.com/office/drawing/2014/main" id="{DD2D845A-90C6-5CAF-F223-B8BAC2392F95}"/>
                  </a:ext>
                </a:extLst>
              </p:cNvPr>
              <p:cNvSpPr txBox="1">
                <a:spLocks noRot="1" noChangeAspect="1" noMove="1" noResize="1" noEditPoints="1" noAdjustHandles="1" noChangeArrowheads="1" noChangeShapeType="1" noTextEdit="1"/>
              </p:cNvSpPr>
              <p:nvPr/>
            </p:nvSpPr>
            <p:spPr>
              <a:xfrm>
                <a:off x="5281466" y="5771798"/>
                <a:ext cx="3784740" cy="972702"/>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In AI, 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Calibri" panose="020F0502020204030204" pitchFamily="34" charset="0"/>
                  </a:rPr>
                  <a:t>is greater than some small positive constant </a:t>
                </a:r>
                <a:r>
                  <a:rPr lang="el-GR" sz="1400" i="1" dirty="0">
                    <a:cs typeface="Calibri" panose="020F0502020204030204" pitchFamily="34" charset="0"/>
                  </a:rPr>
                  <a:t>ε</a:t>
                </a:r>
                <a:r>
                  <a:rPr lang="en-US" sz="1400" i="1" dirty="0">
                    <a:cs typeface="Calibri" panose="020F0502020204030204"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Expands all nodes with path cost</a:t>
                </a:r>
                <a:r>
                  <a:rPr lang="en-US" sz="1400" i="1" dirty="0"/>
                  <a:t> </a:t>
                </a:r>
                <a14:m>
                  <m:oMath xmlns:m="http://schemas.openxmlformats.org/officeDocument/2006/math">
                    <m:r>
                      <a:rPr lang="en-US" sz="1400" b="0" i="1" smtClean="0">
                        <a:latin typeface="Cambria Math" panose="02040503050406030204" pitchFamily="18" charset="0"/>
                      </a:rPr>
                      <m:t>𝑐</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𝐶</m:t>
                        </m:r>
                      </m:e>
                      <m:sup>
                        <m:r>
                          <a:rPr lang="en-US" sz="1400" b="0" i="1" smtClean="0">
                            <a:latin typeface="Cambria Math" panose="02040503050406030204" pitchFamily="18" charset="0"/>
                          </a:rPr>
                          <m:t>∗</m:t>
                        </m:r>
                      </m:sup>
                    </m:sSup>
                  </m:oMath>
                </a14:m>
                <a:r>
                  <a:rPr lang="en-US" sz="1400" dirty="0"/>
                  <a:t> (cost of optimal solution) leading to </a:t>
                </a: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 for the number of nodes.</a:t>
                </a:r>
              </a:p>
              <a:p>
                <a:pPr lvl="1">
                  <a:lnSpc>
                    <a:spcPct val="90000"/>
                  </a:lnSpc>
                  <a:buNone/>
                </a:pPr>
                <a:r>
                  <a:rPr lang="en-US" sz="1400" dirty="0"/>
                  <a:t>Note: This can be greater than BFS’s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42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added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53318"/>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6C4D7-A72B-B7BA-23D0-AADFFB809C13}"/>
            </a:ext>
          </a:extLst>
        </p:cNvPr>
        <p:cNvGrpSpPr/>
        <p:nvPr/>
      </p:nvGrpSpPr>
      <p:grpSpPr>
        <a:xfrm>
          <a:off x="0" y="0"/>
          <a:ext cx="0" cy="0"/>
          <a:chOff x="0" y="0"/>
          <a:chExt cx="0" cy="0"/>
        </a:xfrm>
      </p:grpSpPr>
      <p:pic>
        <p:nvPicPr>
          <p:cNvPr id="1026" name="Picture 2" descr="Choose A Path Stock Photos And Images - 123RF">
            <a:extLst>
              <a:ext uri="{FF2B5EF4-FFF2-40B4-BE49-F238E27FC236}">
                <a16:creationId xmlns:a16="http://schemas.microsoft.com/office/drawing/2014/main" id="{37F1C367-FAD8-DE34-D253-74FF1141165C}"/>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C1047C0-7FF7-58C0-B54C-728F730191FB}"/>
              </a:ext>
            </a:extLst>
          </p:cNvPr>
          <p:cNvSpPr>
            <a:spLocks noGrp="1"/>
          </p:cNvSpPr>
          <p:nvPr>
            <p:ph type="title"/>
          </p:nvPr>
        </p:nvSpPr>
        <p:spPr>
          <a:xfrm>
            <a:off x="914400" y="76200"/>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
        <p:nvSpPr>
          <p:cNvPr id="3" name="TextBox 2">
            <a:extLst>
              <a:ext uri="{FF2B5EF4-FFF2-40B4-BE49-F238E27FC236}">
                <a16:creationId xmlns:a16="http://schemas.microsoft.com/office/drawing/2014/main" id="{D7AECE87-AAFF-E224-C9B0-81EC6D79F9E2}"/>
              </a:ext>
            </a:extLst>
          </p:cNvPr>
          <p:cNvSpPr txBox="1"/>
          <p:nvPr/>
        </p:nvSpPr>
        <p:spPr>
          <a:xfrm>
            <a:off x="3276600" y="6165502"/>
            <a:ext cx="2971800" cy="461665"/>
          </a:xfrm>
          <a:prstGeom prst="rect">
            <a:avLst/>
          </a:prstGeom>
          <a:noFill/>
        </p:spPr>
        <p:txBody>
          <a:bodyPr wrap="square">
            <a:spAutoFit/>
          </a:bodyPr>
          <a:lstStyle/>
          <a:p>
            <a:pPr algn="ctr"/>
            <a:r>
              <a:rPr lang="en-US" sz="2400" dirty="0">
                <a:solidFill>
                  <a:srgbClr val="FFFFFF"/>
                </a:solidFill>
              </a:rPr>
              <a:t>Depth-First Search</a:t>
            </a:r>
            <a:endParaRPr lang="en-US" sz="2400" dirty="0"/>
          </a:p>
        </p:txBody>
      </p:sp>
    </p:spTree>
    <p:extLst>
      <p:ext uri="{BB962C8B-B14F-4D97-AF65-F5344CB8AC3E}">
        <p14:creationId xmlns:p14="http://schemas.microsoft.com/office/powerpoint/2010/main" val="3301869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b="1" dirty="0"/>
              <a:t>Cycle checking </a:t>
            </a:r>
            <a:r>
              <a:rPr lang="en-US" sz="2000" dirty="0"/>
              <a:t>checks only the current path. </a:t>
            </a:r>
            <a:br>
              <a:rPr lang="en-US" sz="2000" dirty="0"/>
            </a:br>
            <a:br>
              <a:rPr lang="en-US" sz="2000" dirty="0"/>
            </a:br>
            <a:r>
              <a:rPr lang="en-US" sz="2000" b="1" dirty="0"/>
              <a:t>Redundant paths </a:t>
            </a:r>
            <a:r>
              <a:rPr lang="en-US" sz="2000" dirty="0"/>
              <a:t>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453732"/>
                <a:ext cx="7886700" cy="1822501"/>
              </a:xfrm>
            </p:spPr>
            <p:txBody>
              <a:bodyPr>
                <a:normAutofit fontScale="77500" lnSpcReduction="20000"/>
              </a:bodyPr>
              <a:lstStyle/>
              <a:p>
                <a:r>
                  <a:rPr lang="en-US" dirty="0"/>
                  <a:t>DFS could be implemented like BFS/Best-first search, just taking the last element from the frontier (LIFO). 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b="1" dirty="0">
                    <a:solidFill>
                      <a:srgbClr val="FF0000"/>
                    </a:solidFill>
                  </a:rPr>
                  <a:t>no reached data structure can be used!</a:t>
                </a:r>
                <a:r>
                  <a:rPr lang="en-US" dirty="0"/>
                  <a:t> </a:t>
                </a:r>
              </a:p>
              <a:p>
                <a:r>
                  <a:rPr lang="en-US" dirty="0"/>
                  <a:t>Options: </a:t>
                </a:r>
              </a:p>
              <a:p>
                <a:pPr lvl="1"/>
                <a:r>
                  <a:rPr lang="en-US" b="1" dirty="0"/>
                  <a:t>Iterative implementation</a:t>
                </a:r>
                <a:r>
                  <a:rPr lang="en-US" dirty="0"/>
                  <a:t>: Build the tree, and abandoned branches are removed from memory. Cycle checking is only done against the current path. This is similar to Backtracking search.</a:t>
                </a:r>
              </a:p>
              <a:p>
                <a:pPr lvl="1"/>
                <a:r>
                  <a:rPr lang="en-US" dirty="0"/>
                  <a:t>Recursive implementation: Cycle checking is an issue because the current path is stored in the function call stack, which is not accessible to the function. An additional data structure that contains the nodes in the current path can be used.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453732"/>
                <a:ext cx="7886700" cy="1822501"/>
              </a:xfrm>
              <a:blipFill>
                <a:blip r:embed="rId2"/>
                <a:stretch>
                  <a:fillRect l="-309" t="-434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673133"/>
            <a:ext cx="3200400" cy="1693913"/>
          </a:xfrm>
          <a:prstGeom prst="wedgeRoundRectCallout">
            <a:avLst>
              <a:gd name="adj1" fmla="val -128276"/>
              <a:gd name="adj2" fmla="val -83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Cycles</a:t>
            </a:r>
            <a:r>
              <a:rPr lang="en-US" sz="1400" dirty="0"/>
              <a:t>: Prevent cycles by checking against the current path. We also need to ensure that the frontier does not contain the same state more than once.</a:t>
            </a:r>
          </a:p>
          <a:p>
            <a:endParaRPr lang="en-US" sz="1400" dirty="0"/>
          </a:p>
          <a:p>
            <a:r>
              <a:rPr lang="en-US" sz="1400" b="1" dirty="0"/>
              <a:t>Redundant paths</a:t>
            </a:r>
            <a:r>
              <a:rPr lang="en-US" sz="1400" dirty="0"/>
              <a:t>: We cannot prevent other redundant paths.</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EC9D3023-FE19-6A56-0EEC-558872B9A97C}"/>
              </a:ext>
            </a:extLst>
          </p:cNvPr>
          <p:cNvSpPr/>
          <p:nvPr/>
        </p:nvSpPr>
        <p:spPr>
          <a:xfrm>
            <a:off x="5851070" y="3959878"/>
            <a:ext cx="3200399" cy="584667"/>
          </a:xfrm>
          <a:prstGeom prst="wedgeRoundRectCallout">
            <a:avLst>
              <a:gd name="adj1" fmla="val -141829"/>
              <a:gd name="adj2" fmla="val 307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Memory management: remove nodes for abandoned branches here!</a:t>
            </a:r>
          </a:p>
        </p:txBody>
      </p:sp>
    </p:spTree>
    <p:extLst>
      <p:ext uri="{BB962C8B-B14F-4D97-AF65-F5344CB8AC3E}">
        <p14:creationId xmlns:p14="http://schemas.microsoft.com/office/powerpoint/2010/main" val="1519402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mc:Choice xmlns:a14="http://schemas.microsoft.com/office/drawing/2010/main"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200" dirty="0"/>
                  <a:t>Time:</a:t>
                </a:r>
                <a14:m>
                  <m:oMath xmlns:m="http://schemas.openxmlformats.org/officeDocument/2006/math">
                    <m:r>
                      <a:rPr lang="en-US" sz="2200" b="0" i="0" dirty="0" smtClean="0">
                        <a:latin typeface="Cambria Math" panose="02040503050406030204" pitchFamily="18" charset="0"/>
                      </a:rPr>
                      <m:t>   </m:t>
                    </m:r>
                    <m:r>
                      <a:rPr lang="en-US" sz="2200" i="1" dirty="0">
                        <a:latin typeface="Cambria Math" panose="02040503050406030204" pitchFamily="18" charset="0"/>
                      </a:rPr>
                      <m:t>𝑂</m:t>
                    </m:r>
                    <m:d>
                      <m:dPr>
                        <m:ctrlPr>
                          <a:rPr lang="en-US" sz="2200" i="1" dirty="0">
                            <a:latin typeface="Cambria Math" panose="02040503050406030204" pitchFamily="18" charset="0"/>
                          </a:rPr>
                        </m:ctrlPr>
                      </m:dPr>
                      <m:e>
                        <m:r>
                          <a:rPr lang="en-US" sz="2200" i="1" dirty="0" err="1">
                            <a:latin typeface="Cambria Math" panose="02040503050406030204" pitchFamily="18" charset="0"/>
                          </a:rPr>
                          <m:t>𝑏</m:t>
                        </m:r>
                        <m:r>
                          <a:rPr lang="en-US" sz="2200" i="1" baseline="30000" dirty="0" err="1">
                            <a:latin typeface="Cambria Math" panose="02040503050406030204" pitchFamily="18" charset="0"/>
                          </a:rPr>
                          <m:t>𝑚</m:t>
                        </m:r>
                      </m:e>
                    </m:d>
                  </m:oMath>
                </a14:m>
                <a:r>
                  <a:rPr lang="en-US" sz="2200" dirty="0"/>
                  <a:t> – worst case is expanding all paths.</a:t>
                </a:r>
              </a:p>
              <a:p>
                <a:r>
                  <a:rPr lang="en-US" sz="2200" dirty="0"/>
                  <a:t>Space: </a:t>
                </a:r>
                <a14:m>
                  <m:oMath xmlns:m="http://schemas.openxmlformats.org/officeDocument/2006/math">
                    <m:r>
                      <a:rPr lang="en-US" sz="2200" i="1" dirty="0">
                        <a:latin typeface="Cambria Math" panose="02040503050406030204" pitchFamily="18" charset="0"/>
                      </a:rPr>
                      <m:t>𝑂</m:t>
                    </m:r>
                    <m:r>
                      <a:rPr lang="en-US" sz="2200" i="1" dirty="0">
                        <a:latin typeface="Cambria Math" panose="02040503050406030204" pitchFamily="18" charset="0"/>
                      </a:rPr>
                      <m:t>(</m:t>
                    </m:r>
                    <m:r>
                      <a:rPr lang="en-US" sz="2200" i="1" dirty="0">
                        <a:latin typeface="Cambria Math" panose="02040503050406030204" pitchFamily="18" charset="0"/>
                      </a:rPr>
                      <m:t>𝑏𝑚</m:t>
                    </m:r>
                    <m:r>
                      <a:rPr lang="en-US" sz="2200" i="1" dirty="0">
                        <a:latin typeface="Cambria Math" panose="02040503050406030204" pitchFamily="18" charset="0"/>
                      </a:rPr>
                      <m:t>)</m:t>
                    </m:r>
                  </m:oMath>
                </a14:m>
                <a:r>
                  <a:rPr lang="en-US" sz="2200" dirty="0"/>
                  <a:t> - if it only stores the frontier nodes and the current path.</a:t>
                </a:r>
              </a:p>
              <a:p>
                <a:endParaRPr lang="en-US" sz="2400" dirty="0"/>
              </a:p>
            </p:txBody>
          </p:sp>
        </mc:Choice>
        <mc:Fallback>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696" t="-11864" b="-11017"/>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mc:Choice xmlns:a14="http://schemas.microsoft.com/office/drawing/2010/main"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In finite search spaces, cycles are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t>which is very good but only achieved if </a:t>
                </a:r>
                <a:r>
                  <a:rPr lang="en-US" sz="2400" b="1" dirty="0">
                    <a:solidFill>
                      <a:srgbClr val="FF0000"/>
                    </a:solidFill>
                  </a:rPr>
                  <a:t>no reached data structure and memory management</a:t>
                </a:r>
                <a:r>
                  <a:rPr lang="en-US" sz="2400" dirty="0">
                    <a:solidFill>
                      <a:srgbClr val="FF0000"/>
                    </a:solidFill>
                  </a:rPr>
                  <a:t> </a:t>
                </a:r>
                <a:r>
                  <a:rPr lang="en-US" sz="2400" dirty="0"/>
                  <a:t>is used! </a:t>
                </a:r>
              </a:p>
              <a:p>
                <a:pPr lvl="1">
                  <a:buNone/>
                </a:pPr>
                <a:r>
                  <a:rPr lang="en-US" sz="2400" dirty="0"/>
                  <a:t>Cycles can be broken but redundant paths cannot be checked.</a:t>
                </a:r>
              </a:p>
            </p:txBody>
          </p:sp>
        </mc:Choice>
        <mc:Fallback>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a:xfrm>
            <a:off x="628650" y="1825625"/>
            <a:ext cx="7886700" cy="2060575"/>
          </a:xfrm>
        </p:spPr>
        <p:txBody>
          <a:bodyPr>
            <a:normAutofit/>
          </a:bodyPr>
          <a:lstStyle/>
          <a:p>
            <a:pPr marL="0" indent="0">
              <a:buNone/>
            </a:pPr>
            <a:r>
              <a:rPr lang="en-US" dirty="0"/>
              <a:t>Can we</a:t>
            </a:r>
          </a:p>
          <a:p>
            <a:pPr lvl="1"/>
            <a:r>
              <a:rPr lang="en-US" b="1" dirty="0"/>
              <a:t>get DFS’s good memory footprint, </a:t>
            </a:r>
          </a:p>
          <a:p>
            <a:pPr lvl="1"/>
            <a:r>
              <a:rPr lang="en-US" b="1" dirty="0"/>
              <a:t>avoid infinite cycles, and</a:t>
            </a:r>
          </a:p>
          <a:p>
            <a:pPr lvl="1"/>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p:txBody>
      </p:sp>
      <p:sp>
        <p:nvSpPr>
          <p:cNvPr id="4" name="TextBox 3">
            <a:extLst>
              <a:ext uri="{FF2B5EF4-FFF2-40B4-BE49-F238E27FC236}">
                <a16:creationId xmlns:a16="http://schemas.microsoft.com/office/drawing/2014/main" id="{5153B71C-A962-1144-F70E-DC5EA6342430}"/>
              </a:ext>
            </a:extLst>
          </p:cNvPr>
          <p:cNvSpPr txBox="1"/>
          <p:nvPr/>
        </p:nvSpPr>
        <p:spPr>
          <a:xfrm>
            <a:off x="1219200" y="4419600"/>
            <a:ext cx="6248400"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514350" indent="-514350">
              <a:buFont typeface="+mj-lt"/>
              <a:buAutoNum type="arabicPeriod"/>
            </a:pPr>
            <a:r>
              <a:rPr lang="en-US" dirty="0"/>
              <a:t>Check if the root node is the goal. </a:t>
            </a:r>
          </a:p>
          <a:p>
            <a:pPr marL="514350" indent="-514350">
              <a:buFont typeface="+mj-lt"/>
              <a:buAutoNum type="arabicPeriod"/>
            </a:pPr>
            <a:r>
              <a:rPr lang="en-US" dirty="0"/>
              <a:t>Do a DFS searching for a path of length 1</a:t>
            </a:r>
          </a:p>
          <a:p>
            <a:pPr marL="514350" indent="-514350">
              <a:buFont typeface="+mj-lt"/>
              <a:buAutoNum type="arabicPeriod"/>
            </a:pPr>
            <a:r>
              <a:rPr lang="en-US" dirty="0"/>
              <a:t>If goal not found, do a DFS searching for a path of length 2</a:t>
            </a:r>
          </a:p>
          <a:p>
            <a:pPr marL="514350" indent="-514350">
              <a:buFont typeface="+mj-lt"/>
              <a:buAutoNum type="arabicPeriod"/>
            </a:pPr>
            <a:r>
              <a:rPr lang="en-US" dirty="0"/>
              <a:t>If goal not found, do a DFS searching for a path of length 3</a:t>
            </a:r>
          </a:p>
          <a:p>
            <a:pPr marL="514350" indent="-514350">
              <a:buFont typeface="+mj-lt"/>
              <a:buAutoNum type="arabicPeriod"/>
            </a:pPr>
            <a:r>
              <a:rPr lang="en-US"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013" y="421028"/>
            <a:ext cx="8229600" cy="1143000"/>
          </a:xfrm>
        </p:spPr>
        <p:txBody>
          <a:bodyPr/>
          <a:lstStyle/>
          <a:p>
            <a:r>
              <a:rPr lang="en-US" dirty="0"/>
              <a:t>Planning for Search Problems</a:t>
            </a:r>
          </a:p>
        </p:txBody>
      </p:sp>
      <p:sp>
        <p:nvSpPr>
          <p:cNvPr id="3" name="Content Placeholder 2"/>
          <p:cNvSpPr>
            <a:spLocks noGrp="1"/>
          </p:cNvSpPr>
          <p:nvPr>
            <p:ph idx="1"/>
          </p:nvPr>
        </p:nvSpPr>
        <p:spPr>
          <a:xfrm>
            <a:off x="457200" y="1447800"/>
            <a:ext cx="4648200" cy="3200400"/>
          </a:xfrm>
        </p:spPr>
        <p:txBody>
          <a:bodyPr>
            <a:noAutofit/>
          </a:bodyPr>
          <a:lstStyle/>
          <a:p>
            <a:pPr>
              <a:lnSpc>
                <a:spcPct val="120000"/>
              </a:lnSpc>
            </a:pPr>
            <a:r>
              <a:rPr lang="en-US" sz="1700" dirty="0"/>
              <a:t>For now, we consider only a discrete environment using an </a:t>
            </a:r>
            <a:r>
              <a:rPr lang="en-US" sz="1700" b="1" dirty="0">
                <a:solidFill>
                  <a:srgbClr val="FF0000"/>
                </a:solidFill>
              </a:rPr>
              <a:t>atomic state representation </a:t>
            </a:r>
            <a:r>
              <a:rPr lang="en-US" sz="1700" dirty="0"/>
              <a:t>(states are just labeled 1, 2, 3, …). </a:t>
            </a:r>
          </a:p>
          <a:p>
            <a:pPr>
              <a:lnSpc>
                <a:spcPct val="120000"/>
              </a:lnSpc>
            </a:pPr>
            <a:r>
              <a:rPr lang="en-US" sz="1700" dirty="0"/>
              <a:t>The </a:t>
            </a:r>
            <a:r>
              <a:rPr lang="en-US" sz="1700" b="1" dirty="0">
                <a:solidFill>
                  <a:srgbClr val="FF0000"/>
                </a:solidFill>
              </a:rPr>
              <a:t>state space </a:t>
            </a:r>
            <a:r>
              <a:rPr lang="en-US" sz="1700" dirty="0"/>
              <a:t>is the set of all possible states of the environment and some states are marked as </a:t>
            </a:r>
            <a:r>
              <a:rPr lang="en-US" sz="1700" b="1" dirty="0">
                <a:solidFill>
                  <a:srgbClr val="FF0000"/>
                </a:solidFill>
              </a:rPr>
              <a:t>goal states</a:t>
            </a:r>
            <a:r>
              <a:rPr lang="en-US" sz="1700" dirty="0"/>
              <a:t>.</a:t>
            </a:r>
          </a:p>
          <a:p>
            <a:pPr>
              <a:lnSpc>
                <a:spcPct val="120000"/>
              </a:lnSpc>
            </a:pPr>
            <a:r>
              <a:rPr lang="en-US" sz="1700" dirty="0"/>
              <a:t>The </a:t>
            </a:r>
            <a:r>
              <a:rPr lang="en-US" sz="1700" b="1" dirty="0">
                <a:solidFill>
                  <a:srgbClr val="FF0000"/>
                </a:solidFill>
              </a:rPr>
              <a:t>optimal solution </a:t>
            </a:r>
            <a:r>
              <a:rPr lang="en-US" sz="17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4925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341501"/>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28858"/>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5306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912110"/>
            <a:ext cx="8077200" cy="1641090"/>
          </a:xfrm>
          <a:prstGeom prst="rect">
            <a:avLst/>
          </a:prstGeom>
        </p:spPr>
        <p:txBody>
          <a:bodyPr wrap="square">
            <a:spAutoFit/>
          </a:bodyPr>
          <a:lstStyle/>
          <a:p>
            <a:pPr>
              <a:lnSpc>
                <a:spcPct val="120000"/>
              </a:lnSpc>
            </a:pPr>
            <a:r>
              <a:rPr lang="en-US" sz="1700" b="1" dirty="0"/>
              <a:t>Phases:</a:t>
            </a:r>
          </a:p>
          <a:p>
            <a:pPr marL="342900" indent="-342900">
              <a:lnSpc>
                <a:spcPct val="120000"/>
              </a:lnSpc>
              <a:buFont typeface="+mj-lt"/>
              <a:buAutoNum type="arabicParenR"/>
            </a:pPr>
            <a:r>
              <a:rPr lang="en-US" sz="1700" b="1" dirty="0"/>
              <a:t>Search/Planning</a:t>
            </a:r>
            <a:r>
              <a:rPr lang="en-US" sz="1700" dirty="0"/>
              <a:t>: the process of looking for the </a:t>
            </a:r>
            <a:r>
              <a:rPr lang="en-US" sz="1700" b="1" dirty="0">
                <a:solidFill>
                  <a:srgbClr val="FF0000"/>
                </a:solidFill>
              </a:rPr>
              <a:t>sequence of actions</a:t>
            </a:r>
            <a:r>
              <a:rPr lang="en-US" sz="1700" dirty="0"/>
              <a:t> that reaches a goal state. Requires that the agent knows what happens when it moves!</a:t>
            </a:r>
            <a:endParaRPr lang="en-US" sz="1700" b="1" dirty="0"/>
          </a:p>
          <a:p>
            <a:pPr marL="342900" indent="-342900">
              <a:lnSpc>
                <a:spcPct val="120000"/>
              </a:lnSpc>
              <a:buFont typeface="+mj-lt"/>
              <a:buAutoNum type="arabicParenR"/>
            </a:pPr>
            <a:r>
              <a:rPr lang="en-US" sz="1700" b="1" dirty="0"/>
              <a:t>Execution</a:t>
            </a:r>
            <a:r>
              <a:rPr lang="en-US" sz="1700" dirty="0"/>
              <a:t>: Once the agent begins executing the search solution in a deterministic, known environment, it can ignore its percepts (</a:t>
            </a:r>
            <a:r>
              <a:rPr lang="en-US" sz="1700" b="1" dirty="0">
                <a:solidFill>
                  <a:srgbClr val="FF0000"/>
                </a:solidFill>
              </a:rPr>
              <a:t>open-loop system</a:t>
            </a:r>
            <a:r>
              <a:rPr lang="en-US" sz="17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321312"/>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solidFill>
                      <a:srgbClr val="FF0000"/>
                    </a:solidFill>
                  </a:rPr>
                  <a:t>much better space complexity</a:t>
                </a:r>
                <a:r>
                  <a:rPr lang="en-US" sz="2800" b="1" dirty="0"/>
                  <a:t> </a:t>
                </a:r>
                <a:r>
                  <a:rPr lang="en-US" sz="2800" dirty="0"/>
                  <a:t>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br>
              <a:rPr lang="en-US" sz="6000" b="1" dirty="0">
                <a:solidFill>
                  <a:srgbClr val="FFFFFF"/>
                </a:solidFill>
              </a:rPr>
            </a:br>
            <a:r>
              <a:rPr lang="en-US" sz="4400" dirty="0">
                <a:solidFill>
                  <a:srgbClr val="FFFFFF"/>
                </a:solidFill>
              </a:rPr>
              <a:t>Introduction</a:t>
            </a:r>
            <a:endParaRPr lang="en-US" sz="6000" dirty="0">
              <a:solidFill>
                <a:srgbClr val="FFFFFF"/>
              </a:solidFill>
            </a:endParaRP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dirty="0"/>
                  <a:t>information the agent has (e.g., a map with the goal location marked) or</a:t>
                </a:r>
              </a:p>
              <a:p>
                <a:pPr lvl="1"/>
                <a:r>
                  <a:rPr lang="en-US" dirty="0"/>
                  <a:t>percepts coming from a sensor (e.g., a GPS sensor and coordinates of the goal).</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always select the most promising node in the frontier for expansion using the </a:t>
                </a:r>
                <a:r>
                  <a:rPr lang="en-US" b="1" dirty="0">
                    <a:solidFill>
                      <a:srgbClr val="FF0000"/>
                    </a:solidFill>
                  </a:rPr>
                  <a:t>best-first search </a:t>
                </a:r>
                <a:r>
                  <a:rPr lang="en-US" dirty="0"/>
                  <a:t>strategy.</a:t>
                </a:r>
              </a:p>
              <a:p>
                <a:pPr lvl="1"/>
                <a:endParaRPr lang="en-US" dirty="0"/>
              </a:p>
              <a:p>
                <a:r>
                  <a:rPr lang="en-US" dirty="0"/>
                  <a:t>Discussed 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r="-927"/>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7886700" cy="369332"/>
          </a:xfrm>
          <a:prstGeom prst="rect">
            <a:avLst/>
          </a:prstGeom>
          <a:noFill/>
        </p:spPr>
        <p:txBody>
          <a:bodyPr wrap="square" rtlCol="0">
            <a:spAutoFit/>
          </a:bodyPr>
          <a:lstStyle/>
          <a:p>
            <a:r>
              <a:rPr lang="en-US" dirty="0"/>
              <a:t>Estimate the driving distance from Arad to Bucharest using a straight-line distance.</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3796784"/>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72000" y="4850562"/>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a:cxnSpLocks/>
          </p:cNvCxnSpPr>
          <p:nvPr/>
        </p:nvCxnSpPr>
        <p:spPr>
          <a:xfrm>
            <a:off x="3886200" y="4724400"/>
            <a:ext cx="914400" cy="3048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5287701" y="4837841"/>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a:t>
            </a:r>
            <a:r>
              <a:rPr lang="en-US"/>
              <a:t>be enumerated, </a:t>
            </a:r>
            <a:r>
              <a:rPr lang="en-US" dirty="0"/>
              <a:t>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22537" y="3258332"/>
            <a:ext cx="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29733" y="2259510"/>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0" cy="20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a:off x="5619745" y="3200400"/>
            <a:ext cx="190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F475D2A-AF34-6688-6C09-D1F0D640DB67}"/>
              </a:ext>
            </a:extLst>
          </p:cNvPr>
          <p:cNvCxnSpPr>
            <a:cxnSpLocks/>
          </p:cNvCxnSpPr>
          <p:nvPr/>
        </p:nvCxnSpPr>
        <p:spPr>
          <a:xfrm>
            <a:off x="5628996" y="2357968"/>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2B9670E-D744-66E0-8741-906EBFC92A5A}"/>
              </a:ext>
            </a:extLst>
          </p:cNvPr>
          <p:cNvCxnSpPr>
            <a:cxnSpLocks/>
          </p:cNvCxnSpPr>
          <p:nvPr/>
        </p:nvCxnSpPr>
        <p:spPr>
          <a:xfrm>
            <a:off x="5628996" y="2996345"/>
            <a:ext cx="0" cy="20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6D190C-E2C5-EF90-53AC-89D4D0B11A5D}"/>
              </a:ext>
            </a:extLst>
          </p:cNvPr>
          <p:cNvCxnSpPr>
            <a:cxnSpLocks/>
          </p:cNvCxnSpPr>
          <p:nvPr/>
        </p:nvCxnSpPr>
        <p:spPr>
          <a:xfrm>
            <a:off x="5792539" y="3200400"/>
            <a:ext cx="1421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656F2-D2C9-02A8-DE85-3DC1B2C999B6}"/>
            </a:ext>
          </a:extLst>
        </p:cNvPr>
        <p:cNvGrpSpPr/>
        <p:nvPr/>
      </p:nvGrpSpPr>
      <p:grpSpPr>
        <a:xfrm>
          <a:off x="0" y="0"/>
          <a:ext cx="0" cy="0"/>
          <a:chOff x="0" y="0"/>
          <a:chExt cx="0" cy="0"/>
        </a:xfrm>
      </p:grpSpPr>
      <p:pic>
        <p:nvPicPr>
          <p:cNvPr id="3" name="Picture 2" descr="Person holding a compass">
            <a:extLst>
              <a:ext uri="{FF2B5EF4-FFF2-40B4-BE49-F238E27FC236}">
                <a16:creationId xmlns:a16="http://schemas.microsoft.com/office/drawing/2014/main" id="{EDCE3405-8AB5-0D1A-0B74-548B088EF96B}"/>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8643F467-F528-4108-C110-27ADCBEE0CC8}"/>
              </a:ext>
            </a:extLst>
          </p:cNvPr>
          <p:cNvSpPr>
            <a:spLocks noGrp="1"/>
          </p:cNvSpPr>
          <p:nvPr>
            <p:ph type="title"/>
          </p:nvPr>
        </p:nvSpPr>
        <p:spPr>
          <a:xfrm>
            <a:off x="1066800" y="5638800"/>
            <a:ext cx="6858000" cy="858838"/>
          </a:xfrm>
        </p:spPr>
        <p:txBody>
          <a:bodyPr vert="horz" lIns="91440" tIns="45720" rIns="91440" bIns="45720" rtlCol="0" anchor="b">
            <a:noAutofit/>
          </a:bodyPr>
          <a:lstStyle/>
          <a:p>
            <a:pPr algn="ctr" defTabSz="914400"/>
            <a:r>
              <a:rPr lang="en-US" sz="4800" b="1" dirty="0">
                <a:solidFill>
                  <a:srgbClr val="FFFFFF"/>
                </a:solidFill>
              </a:rPr>
              <a:t>Informed Search</a:t>
            </a:r>
            <a:br>
              <a:rPr lang="en-US" sz="4800" b="1" dirty="0">
                <a:solidFill>
                  <a:srgbClr val="FFFFFF"/>
                </a:solidFill>
              </a:rPr>
            </a:br>
            <a:r>
              <a:rPr lang="en-US" sz="3600" b="1" dirty="0">
                <a:solidFill>
                  <a:srgbClr val="FFFFFF"/>
                </a:solidFill>
              </a:rPr>
              <a:t>A* Search</a:t>
            </a:r>
            <a:endParaRPr lang="en-US" sz="4800" b="1" dirty="0">
              <a:solidFill>
                <a:srgbClr val="FFFFFF"/>
              </a:solidFill>
            </a:endParaRPr>
          </a:p>
        </p:txBody>
      </p:sp>
    </p:spTree>
    <p:extLst>
      <p:ext uri="{BB962C8B-B14F-4D97-AF65-F5344CB8AC3E}">
        <p14:creationId xmlns:p14="http://schemas.microsoft.com/office/powerpoint/2010/main" val="32027073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25AF2FD-A6D4-40B4-97FB-A170B078FE9B}"/>
                  </a:ext>
                </a:extLst>
              </p:cNvPr>
              <p:cNvSpPr txBox="1"/>
              <p:nvPr/>
            </p:nvSpPr>
            <p:spPr>
              <a:xfrm>
                <a:off x="2748093" y="5257800"/>
                <a:ext cx="3495414"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=1</m:t>
                    </m:r>
                  </m:oMath>
                </a14:m>
                <a:r>
                  <a:rPr lang="en-US" dirty="0"/>
                  <a:t> is better than </a:t>
                </a: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=2</m:t>
                    </m:r>
                  </m:oMath>
                </a14:m>
                <a:r>
                  <a:rPr lang="en-US" dirty="0"/>
                  <a:t>. </a:t>
                </a:r>
                <a:br>
                  <a:rPr lang="en-US" dirty="0"/>
                </a:br>
                <a:r>
                  <a:rPr lang="en-US" dirty="0"/>
                  <a:t>Greedy best-first will go this way and never reconsider!</a:t>
                </a:r>
              </a:p>
            </p:txBody>
          </p:sp>
        </mc:Choice>
        <mc:Fallback>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748093" y="5257800"/>
                <a:ext cx="3495414" cy="923330"/>
              </a:xfrm>
              <a:prstGeom prst="rect">
                <a:avLst/>
              </a:prstGeom>
              <a:blipFill>
                <a:blip r:embed="rId4"/>
                <a:stretch>
                  <a:fillRect t="-3268" b="-849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mc:Choice xmlns:a14="http://schemas.microsoft.com/office/drawing/2010/main"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819400" y="449782"/>
            <a:ext cx="5831412" cy="2445818"/>
          </a:xfrm>
          <a:prstGeom prst="rect">
            <a:avLst/>
          </a:prstGeom>
          <a:noFill/>
          <a:ln w="9525">
            <a:noFill/>
            <a:miter lim="800000"/>
            <a:headEnd/>
            <a:tailEnd/>
          </a:ln>
        </p:spPr>
      </p:pic>
      <p:grpSp>
        <p:nvGrpSpPr>
          <p:cNvPr id="2" name="Group 1">
            <a:extLst>
              <a:ext uri="{FF2B5EF4-FFF2-40B4-BE49-F238E27FC236}">
                <a16:creationId xmlns:a16="http://schemas.microsoft.com/office/drawing/2014/main" id="{FBD468E3-7788-296C-52DB-D4E95FC5D3D1}"/>
              </a:ext>
            </a:extLst>
          </p:cNvPr>
          <p:cNvGrpSpPr/>
          <p:nvPr/>
        </p:nvGrpSpPr>
        <p:grpSpPr>
          <a:xfrm>
            <a:off x="3520070" y="1403000"/>
            <a:ext cx="3358108" cy="650726"/>
            <a:chOff x="3520070" y="1403000"/>
            <a:chExt cx="3358108" cy="650726"/>
          </a:xfrm>
        </p:grpSpPr>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56444927-56B6-4DB1-294B-496AEAF9EA64}"/>
              </a:ext>
            </a:extLst>
          </p:cNvPr>
          <p:cNvGrpSpPr/>
          <p:nvPr/>
        </p:nvGrpSpPr>
        <p:grpSpPr>
          <a:xfrm>
            <a:off x="4048319" y="732430"/>
            <a:ext cx="1514281" cy="566697"/>
            <a:chOff x="4048319" y="732430"/>
            <a:chExt cx="1514281" cy="566697"/>
          </a:xfrm>
        </p:grpSpPr>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49333" y="4807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754301" y="5244296"/>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Definition as an </a:t>
                </a:r>
                <a:r>
                  <a:rPr lang="en-US" b="1" dirty="0"/>
                  <a:t>action schema</a:t>
                </a:r>
                <a:r>
                  <a:rPr lang="en-US" dirty="0"/>
                  <a:t>:</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  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  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Definition as a </a:t>
                </a:r>
                <a:r>
                  <a:rPr lang="en-US" b="1" dirty="0"/>
                  <a:t>function</a:t>
                </a:r>
                <a:r>
                  <a:rPr lang="en-US" dirty="0"/>
                  <a:t>:</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 </m:t>
                    </m:r>
                    <m:r>
                      <a:rPr lang="en-US" sz="2000" b="0" i="1" smtClean="0">
                        <a:latin typeface="Cambria Math" panose="02040503050406030204" pitchFamily="18" charset="0"/>
                      </a:rPr>
                      <m:t>𝑎</m:t>
                    </m:r>
                    <m:r>
                      <a:rPr lang="en-US" sz="2000" b="0" i="1" smtClean="0">
                        <a:latin typeface="Cambria Math" panose="02040503050406030204" pitchFamily="18" charset="0"/>
                      </a:rPr>
                      <m:t>)</m:t>
                    </m:r>
                  </m:oMath>
                </a14:m>
                <a:br>
                  <a:rPr lang="en-US" sz="2000" dirty="0"/>
                </a:br>
                <a:endParaRPr lang="en-US" sz="2000" dirty="0"/>
              </a:p>
              <a:p>
                <a:r>
                  <a:rPr lang="en-US" sz="2000" dirty="0"/>
                  <a:t>A </a:t>
                </a:r>
                <a:r>
                  <a:rPr lang="en-US" sz="2000" b="1" dirty="0"/>
                  <a:t>graph</a:t>
                </a:r>
                <a:r>
                  <a:rPr lang="en-US" sz="2000" dirty="0"/>
                  <a:t> with states </a:t>
                </a:r>
                <a:br>
                  <a:rPr lang="en-US" sz="2000" dirty="0"/>
                </a:br>
                <a:r>
                  <a:rPr lang="en-US" sz="2000" dirty="0"/>
                  <a:t>as vertices and actions</a:t>
                </a:r>
                <a:br>
                  <a:rPr lang="en-US" sz="2000" dirty="0"/>
                </a:br>
                <a:r>
                  <a:rPr lang="en-US" sz="2000" dirty="0"/>
                  <a:t>as edges.</a:t>
                </a:r>
              </a:p>
              <a:p>
                <a:endParaRPr lang="en-US" sz="2000" dirty="0"/>
              </a:p>
              <a:p>
                <a:r>
                  <a:rPr lang="en-US" sz="2000" dirty="0"/>
                  <a:t>Function implemented </a:t>
                </a:r>
                <a:br>
                  <a:rPr lang="en-US" sz="2000" dirty="0"/>
                </a:br>
                <a:r>
                  <a:rPr lang="en-US" sz="2000" dirty="0"/>
                  <a:t>as a </a:t>
                </a:r>
                <a:r>
                  <a:rPr lang="en-US" sz="2000" b="1" dirty="0"/>
                  <a:t>table</a:t>
                </a:r>
                <a:r>
                  <a:rPr lang="en-US" sz="2000" dirty="0"/>
                  <a:t> representing</a:t>
                </a:r>
                <a:br>
                  <a:rPr lang="en-US" sz="2000" dirty="0"/>
                </a:br>
                <a:r>
                  <a:rPr lang="en-US" sz="2000" dirty="0"/>
                  <a:t>the state space </a:t>
                </a:r>
                <a:br>
                  <a:rPr lang="en-US" sz="2000" dirty="0"/>
                </a:br>
                <a:r>
                  <a:rPr lang="en-US" sz="2000" dirty="0"/>
                  <a:t>as a graph.</a:t>
                </a:r>
              </a:p>
              <a:p>
                <a:pPr marL="0" indent="0">
                  <a:buNone/>
                </a:pPr>
                <a:endParaRPr lang="en-US" sz="2000" dirty="0"/>
              </a:p>
              <a:p>
                <a:pPr marL="0" indent="0">
                  <a:buNone/>
                </a:pPr>
                <a:endParaRPr lang="en-US" sz="2000" dirty="0"/>
              </a:p>
              <a:p>
                <a:pPr marL="0" indent="0">
                  <a:buNone/>
                </a:pPr>
                <a:endParaRPr lang="en-US" sz="2000" dirty="0"/>
              </a:p>
              <a:p>
                <a:endParaRPr lang="en-US" sz="2000" dirty="0"/>
              </a:p>
              <a:p>
                <a:r>
                  <a:rPr lang="en-US" sz="2000" b="1" dirty="0"/>
                  <a:t>Available actions </a:t>
                </a:r>
                <a:r>
                  <a:rPr lang="en-US" sz="2000" dirty="0"/>
                  <a:t>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5334000" y="4922455"/>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580B4910-35A0-9335-EDC6-B3AC5C0415C3}"/>
              </a:ext>
            </a:extLst>
          </p:cNvPr>
          <p:cNvSpPr/>
          <p:nvPr/>
        </p:nvSpPr>
        <p:spPr>
          <a:xfrm>
            <a:off x="914400" y="3824468"/>
            <a:ext cx="2133600" cy="914400"/>
          </a:xfrm>
          <a:prstGeom prst="wedgeRoundRectCallout">
            <a:avLst>
              <a:gd name="adj1" fmla="val 108467"/>
              <a:gd name="adj2" fmla="val -175670"/>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Reconsiders </a:t>
            </a:r>
            <a:r>
              <a:rPr lang="en-US" sz="1400" dirty="0" err="1"/>
              <a:t>Rimnicu</a:t>
            </a:r>
            <a:r>
              <a:rPr lang="en-US" sz="1400" dirty="0"/>
              <a:t> </a:t>
            </a:r>
            <a:r>
              <a:rPr lang="en-US" sz="1400" dirty="0" err="1"/>
              <a:t>Vilcea</a:t>
            </a:r>
            <a:r>
              <a:rPr lang="en-US" sz="1400" dirty="0"/>
              <a:t> because </a:t>
            </a:r>
            <a:r>
              <a:rPr lang="en-US" sz="1400" dirty="0" err="1"/>
              <a:t>Fagaras</a:t>
            </a:r>
            <a:r>
              <a:rPr lang="en-US" sz="1400" dirty="0"/>
              <a:t> may have a shorter total cost to Bucharest.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5410200" y="5569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953445" y="38100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691EB31-CFD4-07EC-3FC8-8FB7FF290E71}"/>
              </a:ext>
            </a:extLst>
          </p:cNvPr>
          <p:cNvSpPr txBox="1"/>
          <p:nvPr/>
        </p:nvSpPr>
        <p:spPr>
          <a:xfrm>
            <a:off x="4572000" y="3983308"/>
            <a:ext cx="990600" cy="523220"/>
          </a:xfrm>
          <a:prstGeom prst="rect">
            <a:avLst/>
          </a:prstGeom>
          <a:noFill/>
        </p:spPr>
        <p:txBody>
          <a:bodyPr wrap="square" rtlCol="0">
            <a:spAutoFit/>
          </a:bodyPr>
          <a:lstStyle/>
          <a:p>
            <a:r>
              <a:rPr lang="en-US" sz="2800" dirty="0"/>
              <a:t>A*</a:t>
            </a:r>
          </a:p>
        </p:txBody>
      </p:sp>
      <p:sp>
        <p:nvSpPr>
          <p:cNvPr id="7" name="TextBox 6">
            <a:extLst>
              <a:ext uri="{FF2B5EF4-FFF2-40B4-BE49-F238E27FC236}">
                <a16:creationId xmlns:a16="http://schemas.microsoft.com/office/drawing/2014/main" id="{BBE7D8FB-4EE2-D0D9-2BED-867C8263E823}"/>
              </a:ext>
            </a:extLst>
          </p:cNvPr>
          <p:cNvSpPr txBox="1"/>
          <p:nvPr/>
        </p:nvSpPr>
        <p:spPr>
          <a:xfrm>
            <a:off x="5211417" y="6092687"/>
            <a:ext cx="2378765" cy="646331"/>
          </a:xfrm>
          <a:prstGeom prst="rect">
            <a:avLst/>
          </a:prstGeom>
          <a:noFill/>
        </p:spPr>
        <p:txBody>
          <a:bodyPr wrap="square" rtlCol="0">
            <a:spAutoFit/>
          </a:bodyPr>
          <a:lstStyle/>
          <a:p>
            <a:pPr algn="ctr"/>
            <a:r>
              <a:rPr lang="en-US" dirty="0"/>
              <a:t>A* Search expands fewer nodes than BFS!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74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b="1" dirty="0">
                    <a:solidFill>
                      <a:srgbClr val="FF0000"/>
                    </a:solidFill>
                  </a:rPr>
                  <a:t>Path cost to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 heuristic from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to goal = estimate of the total cost </a:t>
                </a:r>
                <a:br>
                  <a:rPr lang="en-US" b="1" dirty="0">
                    <a:solidFill>
                      <a:srgbClr val="FF0000"/>
                    </a:solidFill>
                  </a:rPr>
                </a:b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𝒈</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𝒏</m:t>
                          </m:r>
                        </m:e>
                      </m:d>
                      <m:r>
                        <a:rPr lang="en-US" b="1" i="1">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m:oMathPara>
                </a14:m>
                <a:endParaRPr lang="en-US" b="1" dirty="0">
                  <a:solidFill>
                    <a:srgbClr val="FF0000"/>
                  </a:solidFill>
                </a:endParaRPr>
              </a:p>
            </p:txBody>
          </p:sp>
        </mc:Choice>
        <mc:Fallback>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mc:Choice xmlns:a14="http://schemas.microsoft.com/office/drawing/2010/main"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a:p>
                <a:pPr marL="0" indent="0">
                  <a:buNone/>
                </a:pPr>
                <a:endParaRPr lang="en-US" sz="2400" dirty="0"/>
              </a:p>
            </p:txBody>
          </p:sp>
        </mc:Choice>
        <mc:Fallback>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932"/>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t>
            </a:r>
            <a:br>
              <a:rPr lang="en-US" dirty="0"/>
            </a:br>
            <a:r>
              <a:rPr lang="en-US" dirty="0"/>
              <a:t>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 Search</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342900" lvl="1" indent="0">
                  <a:buNone/>
                </a:pPr>
                <a:r>
                  <a:rPr lang="en-US" dirty="0"/>
                  <a:t>No other tree-based search algorithm that employs the same heuristic can expand fewer nodes and still guarantee the optimal solution.</a:t>
                </a:r>
              </a:p>
              <a:p>
                <a:pPr marL="685800" lvl="1" indent="-342900">
                  <a:buFont typeface="+mj-lt"/>
                  <a:buAutoNum type="alphaLcPeriod"/>
                </a:pPr>
                <a:endParaRPr lang="en-US" dirty="0"/>
              </a:p>
              <a:p>
                <a:pPr marL="0" indent="0">
                  <a:buNone/>
                </a:pPr>
                <a:endParaRPr lang="en-US" dirty="0"/>
              </a:p>
              <a:p>
                <a:pPr marL="0" indent="0">
                  <a:buNone/>
                </a:pPr>
                <a:r>
                  <a:rPr lang="en-US" b="1" dirty="0"/>
                  <a:t>Proof</a:t>
                </a:r>
                <a:r>
                  <a:rPr lang="en-US" dirty="0"/>
                  <a:t>: Any algorithm that does not expand all nodes with</a:t>
                </a:r>
                <a:br>
                  <a:rPr lang="en-US" i="1" dirty="0">
                    <a:latin typeface="Cambria Math" panose="02040503050406030204" pitchFamily="18" charset="0"/>
                  </a:rPr>
                </a:b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A*Search</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oMath>
                </a14:m>
                <a:r>
                  <a:rPr lang="en-US" sz="2400" dirty="0"/>
                  <a:t> in the worst case </a:t>
                </a:r>
                <a14:m>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𝑏</m:t>
                        </m:r>
                      </m:e>
                      <m:sup>
                        <m:r>
                          <a:rPr lang="en-US" sz="2400" b="0" i="1" smtClean="0">
                            <a:latin typeface="Cambria Math" panose="02040503050406030204" pitchFamily="18" charset="0"/>
                          </a:rPr>
                          <m:t>𝑑</m:t>
                        </m:r>
                      </m:sup>
                    </m:sSup>
                    <m:r>
                      <a:rPr lang="en-US" sz="2400" b="0" i="1" smtClean="0">
                        <a:latin typeface="Cambria Math" panose="02040503050406030204" pitchFamily="18" charset="0"/>
                      </a:rPr>
                      <m:t>)</m:t>
                    </m:r>
                  </m:oMath>
                </a14:m>
                <a:r>
                  <a:rPr lang="en-US" sz="2400" dirty="0"/>
                  <a:t> like BFS.</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high unless a very good heuristic is know.</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7EA6-8025-90E1-E37A-575A8A03C50C}"/>
              </a:ext>
            </a:extLst>
          </p:cNvPr>
          <p:cNvSpPr>
            <a:spLocks noGrp="1"/>
          </p:cNvSpPr>
          <p:nvPr>
            <p:ph type="title"/>
          </p:nvPr>
        </p:nvSpPr>
        <p:spPr/>
        <p:txBody>
          <a:bodyPr/>
          <a:lstStyle/>
          <a:p>
            <a:r>
              <a:rPr lang="en-US" dirty="0"/>
              <a:t>Iterative-Deepening A* Search – IDA*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F068FC-89B3-09BC-2DDC-E641BE15087F}"/>
                  </a:ext>
                </a:extLst>
              </p:cNvPr>
              <p:cNvSpPr>
                <a:spLocks noGrp="1"/>
              </p:cNvSpPr>
              <p:nvPr>
                <p:ph idx="1"/>
              </p:nvPr>
            </p:nvSpPr>
            <p:spPr/>
            <p:txBody>
              <a:bodyPr>
                <a:normAutofit fontScale="92500" lnSpcReduction="20000"/>
              </a:bodyPr>
              <a:lstStyle/>
              <a:p>
                <a:r>
                  <a:rPr lang="en-US" b="1" dirty="0"/>
                  <a:t>Idea</a:t>
                </a:r>
                <a:r>
                  <a:rPr lang="en-US" dirty="0"/>
                  <a:t>: A* search without a reached data structure.</a:t>
                </a:r>
              </a:p>
              <a:p>
                <a:r>
                  <a:rPr lang="en-US" b="1" dirty="0"/>
                  <a:t>Remember</a:t>
                </a:r>
                <a:r>
                  <a:rPr lang="en-US" dirty="0"/>
                  <a:t>: Regular IDA is uninformed and increases the cutoff by one after each iteration.</a:t>
                </a:r>
              </a:p>
              <a:p>
                <a:endParaRPr lang="en-US" dirty="0"/>
              </a:p>
              <a:p>
                <a:r>
                  <a:rPr lang="en-US" dirty="0"/>
                  <a:t>IDA* uses the cost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𝑔</m:t>
                    </m:r>
                    <m:r>
                      <a:rPr lang="en-US" i="1" dirty="0" err="1" smtClean="0">
                        <a:latin typeface="Cambria Math" panose="02040503050406030204" pitchFamily="18" charset="0"/>
                      </a:rPr>
                      <m:t>+</m:t>
                    </m:r>
                    <m:r>
                      <a:rPr lang="en-US" i="1" dirty="0" err="1" smtClean="0">
                        <a:latin typeface="Cambria Math" panose="02040503050406030204" pitchFamily="18" charset="0"/>
                      </a:rPr>
                      <m:t>h</m:t>
                    </m:r>
                  </m:oMath>
                </a14:m>
                <a:r>
                  <a:rPr lang="en-US" dirty="0"/>
                  <a:t> of a node as the cutoff. In each iteration, the cost cutoff increases slightly. It is optimal if steps are small and </a:t>
                </a:r>
                <a14:m>
                  <m:oMath xmlns:m="http://schemas.openxmlformats.org/officeDocument/2006/math">
                    <m:r>
                      <a:rPr lang="en-US" i="1" dirty="0" smtClean="0">
                        <a:latin typeface="Cambria Math" panose="02040503050406030204" pitchFamily="18" charset="0"/>
                      </a:rPr>
                      <m:t>h</m:t>
                    </m:r>
                  </m:oMath>
                </a14:m>
                <a:r>
                  <a:rPr lang="en-US" dirty="0"/>
                  <a:t> is admissible. </a:t>
                </a:r>
              </a:p>
              <a:p>
                <a:r>
                  <a:rPr lang="en-US" b="1" dirty="0"/>
                  <a:t>Issues</a:t>
                </a:r>
                <a:r>
                  <a:rPr lang="en-US" dirty="0"/>
                  <a:t>: </a:t>
                </a:r>
              </a:p>
              <a:p>
                <a:pPr lvl="1"/>
                <a:r>
                  <a:rPr lang="en-US" dirty="0"/>
                  <a:t>By how much to increase the cutoff in each iteration.</a:t>
                </a:r>
              </a:p>
              <a:p>
                <a:pPr lvl="1"/>
                <a:r>
                  <a:rPr lang="en-US" dirty="0"/>
                  <a:t>Rebuilds the tree many times.</a:t>
                </a:r>
              </a:p>
              <a:p>
                <a:endParaRPr lang="en-US" dirty="0"/>
              </a:p>
              <a:p>
                <a:r>
                  <a:rPr lang="en-US" b="1" dirty="0"/>
                  <a:t>Other memory-bounded variants of A* search</a:t>
                </a:r>
                <a:r>
                  <a:rPr lang="en-US" dirty="0"/>
                  <a:t>: </a:t>
                </a:r>
              </a:p>
              <a:p>
                <a:pPr lvl="1"/>
                <a:r>
                  <a:rPr lang="en-US" dirty="0"/>
                  <a:t>Recursive best-first search (RBFS) adds a </a:t>
                </a:r>
                <a14:m>
                  <m:oMath xmlns:m="http://schemas.openxmlformats.org/officeDocument/2006/math">
                    <m:r>
                      <a:rPr lang="en-US" i="1" dirty="0" smtClean="0">
                        <a:latin typeface="Cambria Math" panose="02040503050406030204" pitchFamily="18" charset="0"/>
                      </a:rPr>
                      <m:t>𝑓</m:t>
                    </m:r>
                  </m:oMath>
                </a14:m>
                <a:r>
                  <a:rPr lang="en-US" dirty="0"/>
                  <a:t>-limit to the depth-first search behavior of best-first search.</a:t>
                </a:r>
              </a:p>
              <a:p>
                <a:pPr lvl="1"/>
                <a:r>
                  <a:rPr lang="en-US" dirty="0"/>
                  <a:t>Simplified memory-bounded A* (SMA*) performs A* till the memory is full and then drops the worst (highest </a:t>
                </a:r>
                <a14:m>
                  <m:oMath xmlns:m="http://schemas.openxmlformats.org/officeDocument/2006/math">
                    <m:r>
                      <a:rPr lang="en-US" i="1" dirty="0" smtClean="0">
                        <a:latin typeface="Cambria Math" panose="02040503050406030204" pitchFamily="18" charset="0"/>
                      </a:rPr>
                      <m:t>𝑓</m:t>
                    </m:r>
                  </m:oMath>
                </a14:m>
                <a:r>
                  <a:rPr lang="en-US" dirty="0"/>
                  <a:t>) leaf node from memory. It can rebuild the node later if needed.</a:t>
                </a:r>
              </a:p>
            </p:txBody>
          </p:sp>
        </mc:Choice>
        <mc:Fallback>
          <p:sp>
            <p:nvSpPr>
              <p:cNvPr id="3" name="Content Placeholder 2">
                <a:extLst>
                  <a:ext uri="{FF2B5EF4-FFF2-40B4-BE49-F238E27FC236}">
                    <a16:creationId xmlns:a16="http://schemas.microsoft.com/office/drawing/2014/main" id="{64F068FC-89B3-09BC-2DDC-E641BE15087F}"/>
                  </a:ext>
                </a:extLst>
              </p:cNvPr>
              <p:cNvSpPr>
                <a:spLocks noGrp="1" noRot="1" noChangeAspect="1" noMove="1" noResize="1" noEditPoints="1" noAdjustHandles="1" noChangeArrowheads="1" noChangeShapeType="1" noTextEdit="1"/>
              </p:cNvSpPr>
              <p:nvPr>
                <p:ph idx="1"/>
              </p:nvPr>
            </p:nvSpPr>
            <p:spPr>
              <a:blipFill>
                <a:blip r:embed="rId2"/>
                <a:stretch>
                  <a:fillRect l="-541" t="-2381" r="-464"/>
                </a:stretch>
              </a:blipFill>
            </p:spPr>
            <p:txBody>
              <a:bodyPr/>
              <a:lstStyle/>
              <a:p>
                <a:r>
                  <a:rPr lang="en-US">
                    <a:noFill/>
                  </a:rPr>
                  <a:t> </a:t>
                </a:r>
              </a:p>
            </p:txBody>
          </p:sp>
        </mc:Fallback>
      </mc:AlternateContent>
    </p:spTree>
    <p:extLst>
      <p:ext uri="{BB962C8B-B14F-4D97-AF65-F5344CB8AC3E}">
        <p14:creationId xmlns:p14="http://schemas.microsoft.com/office/powerpoint/2010/main" val="96270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3" cstate="print"/>
          <a:srcRect/>
          <a:stretch>
            <a:fillRect/>
          </a:stretch>
        </p:blipFill>
        <p:spPr bwMode="auto">
          <a:xfrm>
            <a:off x="6400800" y="333002"/>
            <a:ext cx="2330604" cy="1828800"/>
          </a:xfrm>
          <a:prstGeom prst="rect">
            <a:avLst/>
          </a:prstGeom>
          <a:noFill/>
          <a:ln w="9525">
            <a:noFill/>
            <a:miter lim="800000"/>
            <a:headEnd/>
            <a:tailEnd/>
          </a:ln>
        </p:spPr>
      </p:pic>
      <p:grpSp>
        <p:nvGrpSpPr>
          <p:cNvPr id="9" name="Group 8">
            <a:extLst>
              <a:ext uri="{FF2B5EF4-FFF2-40B4-BE49-F238E27FC236}">
                <a16:creationId xmlns:a16="http://schemas.microsoft.com/office/drawing/2014/main" id="{F6BDE0A0-2BF2-9268-0DEE-9961CA5A41F3}"/>
              </a:ext>
            </a:extLst>
          </p:cNvPr>
          <p:cNvGrpSpPr/>
          <p:nvPr/>
        </p:nvGrpSpPr>
        <p:grpSpPr>
          <a:xfrm>
            <a:off x="3219450" y="2438400"/>
            <a:ext cx="5564847" cy="4038601"/>
            <a:chOff x="3219450" y="2438400"/>
            <a:chExt cx="5564847" cy="4038601"/>
          </a:xfrm>
        </p:grpSpPr>
        <p:pic>
          <p:nvPicPr>
            <p:cNvPr id="7" name="Picture 4" descr="romania-distances"/>
            <p:cNvPicPr>
              <a:picLocks noChangeAspect="1" noChangeArrowheads="1"/>
            </p:cNvPicPr>
            <p:nvPr/>
          </p:nvPicPr>
          <p:blipFill>
            <a:blip r:embed="rId4" cstate="print"/>
            <a:srcRect/>
            <a:stretch>
              <a:fillRect/>
            </a:stretch>
          </p:blipFill>
          <p:spPr>
            <a:xfrm>
              <a:off x="3219450" y="2982166"/>
              <a:ext cx="5308345" cy="3190034"/>
            </a:xfrm>
            <a:prstGeom prst="rect">
              <a:avLst/>
            </a:prstGeom>
            <a:noFill/>
            <a:ln/>
          </p:spPr>
        </p:pic>
        <p:sp>
          <p:nvSpPr>
            <p:cNvPr id="2" name="TextBox 1">
              <a:extLst>
                <a:ext uri="{FF2B5EF4-FFF2-40B4-BE49-F238E27FC236}">
                  <a16:creationId xmlns:a16="http://schemas.microsoft.com/office/drawing/2014/main" id="{6282CE05-BDBB-4578-955F-BDE7ACD162AE}"/>
                </a:ext>
              </a:extLst>
            </p:cNvPr>
            <p:cNvSpPr txBox="1"/>
            <p:nvPr/>
          </p:nvSpPr>
          <p:spPr>
            <a:xfrm>
              <a:off x="7021250" y="6107668"/>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1"/>
              <a:ext cx="5511954" cy="4038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86ECF-8245-AD86-8DAF-0F72372690E8}"/>
            </a:ext>
          </a:extLst>
        </p:cNvPr>
        <p:cNvGrpSpPr/>
        <p:nvPr/>
      </p:nvGrpSpPr>
      <p:grpSpPr>
        <a:xfrm>
          <a:off x="0" y="0"/>
          <a:ext cx="0" cy="0"/>
          <a:chOff x="0" y="0"/>
          <a:chExt cx="0" cy="0"/>
        </a:xfrm>
      </p:grpSpPr>
      <p:pic>
        <p:nvPicPr>
          <p:cNvPr id="3" name="Picture 2" descr="Person holding a compass">
            <a:extLst>
              <a:ext uri="{FF2B5EF4-FFF2-40B4-BE49-F238E27FC236}">
                <a16:creationId xmlns:a16="http://schemas.microsoft.com/office/drawing/2014/main" id="{7206BED6-8397-E00D-DF22-9F7D395208F9}"/>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501D3DEE-D717-FB37-FBF0-1F954F97A70A}"/>
              </a:ext>
            </a:extLst>
          </p:cNvPr>
          <p:cNvSpPr>
            <a:spLocks noGrp="1"/>
          </p:cNvSpPr>
          <p:nvPr>
            <p:ph type="title"/>
          </p:nvPr>
        </p:nvSpPr>
        <p:spPr>
          <a:xfrm>
            <a:off x="1066800" y="5638800"/>
            <a:ext cx="6858000" cy="858838"/>
          </a:xfrm>
        </p:spPr>
        <p:txBody>
          <a:bodyPr vert="horz" lIns="91440" tIns="45720" rIns="91440" bIns="45720" rtlCol="0" anchor="b">
            <a:noAutofit/>
          </a:bodyPr>
          <a:lstStyle/>
          <a:p>
            <a:pPr algn="ctr" defTabSz="914400"/>
            <a:r>
              <a:rPr lang="en-US" sz="4800" b="1" dirty="0">
                <a:solidFill>
                  <a:srgbClr val="FFFFFF"/>
                </a:solidFill>
              </a:rPr>
              <a:t>Informed Search</a:t>
            </a:r>
            <a:br>
              <a:rPr lang="en-US" sz="4800" b="1" dirty="0">
                <a:solidFill>
                  <a:srgbClr val="FFFFFF"/>
                </a:solidFill>
              </a:rPr>
            </a:br>
            <a:r>
              <a:rPr lang="en-US" sz="3600" b="1" dirty="0">
                <a:solidFill>
                  <a:srgbClr val="FFFFFF"/>
                </a:solidFill>
              </a:rPr>
              <a:t>Designing Heuristics</a:t>
            </a:r>
            <a:endParaRPr lang="en-US" sz="4800" b="1" dirty="0">
              <a:solidFill>
                <a:srgbClr val="FFFFFF"/>
              </a:solidFill>
            </a:endParaRPr>
          </a:p>
        </p:txBody>
      </p:sp>
    </p:spTree>
    <p:extLst>
      <p:ext uri="{BB962C8B-B14F-4D97-AF65-F5344CB8AC3E}">
        <p14:creationId xmlns:p14="http://schemas.microsoft.com/office/powerpoint/2010/main" val="9268164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mc:Choice xmlns:a14="http://schemas.microsoft.com/office/drawing/2010/main" Requires="a14">
          <p:sp>
            <p:nvSpPr>
              <p:cNvPr id="28675" name="Rectangle 3"/>
              <p:cNvSpPr>
                <a:spLocks noGrp="1" noChangeArrowheads="1"/>
              </p:cNvSpPr>
              <p:nvPr>
                <p:ph idx="1"/>
              </p:nvPr>
            </p:nvSpPr>
            <p:spPr>
              <a:xfrm>
                <a:off x="628650" y="3657600"/>
                <a:ext cx="7886700" cy="2835274"/>
              </a:xfrm>
            </p:spPr>
            <p:txBody>
              <a:bodyPr>
                <a:normAutofit fontScale="92500" lnSpcReduction="20000"/>
              </a:bodyPr>
              <a:lstStyle/>
              <a:p>
                <a:pPr marL="0" indent="0">
                  <a:buNone/>
                </a:pPr>
                <a:r>
                  <a:rPr lang="en-US" sz="2000" dirty="0"/>
                  <a:t>Example heuristics for the 8-puzzle:</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a14:m>
                <a:endParaRPr lang="en-US" sz="2000" dirty="0"/>
              </a:p>
              <a:p>
                <a:pPr lvl="1">
                  <a:buNone/>
                </a:pPr>
                <a:endParaRPr lang="en-US" sz="2000" dirty="0"/>
              </a:p>
              <a:p>
                <a:pPr lvl="1">
                  <a:buNone/>
                </a:pPr>
                <a:endParaRPr lang="en-US" sz="2000" dirty="0"/>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the desired location of each tile)</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p:sp>
            <p:nvSpPr>
              <p:cNvPr id="28675" name="Rectangle 3"/>
              <p:cNvSpPr>
                <a:spLocks noGrp="1" noRot="1" noChangeAspect="1" noMove="1" noResize="1" noEditPoints="1" noAdjustHandles="1" noChangeArrowheads="1" noChangeShapeType="1" noTextEdit="1"/>
              </p:cNvSpPr>
              <p:nvPr>
                <p:ph idx="1"/>
              </p:nvPr>
            </p:nvSpPr>
            <p:spPr>
              <a:xfrm>
                <a:off x="628650" y="3657600"/>
                <a:ext cx="7886700" cy="2835274"/>
              </a:xfrm>
              <a:blipFill>
                <a:blip r:embed="rId3"/>
                <a:stretch>
                  <a:fillRect l="-696" t="-3656" b="-1075"/>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443162" y="14192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8807"/>
              <a:gd name="adj2" fmla="val -6264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67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7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dirty="0"/>
                  <a:t>What relaxation is used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a:t>
                </a:r>
              </a:p>
              <a:p>
                <a:pPr lvl="1"/>
                <a14:m>
                  <m:oMath xmlns:m="http://schemas.openxmlformats.org/officeDocument/2006/math">
                    <m:r>
                      <a:rPr lang="en-US" sz="1700" i="1" dirty="0">
                        <a:latin typeface="Cambria Math" panose="02040503050406030204" pitchFamily="18" charset="0"/>
                      </a:rPr>
                      <m:t>h</m:t>
                    </m:r>
                    <m:r>
                      <a:rPr lang="en-US" sz="1700" i="1" baseline="-25000" dirty="0">
                        <a:latin typeface="Cambria Math" panose="02040503050406030204" pitchFamily="18" charset="0"/>
                      </a:rPr>
                      <m:t>1</m:t>
                    </m:r>
                  </m:oMath>
                </a14:m>
                <a:r>
                  <a:rPr lang="en-US" sz="1700" dirty="0"/>
                  <a:t>: If the rules of the 8-puzzle are relaxed so that a tile can move </a:t>
                </a:r>
                <a:r>
                  <a:rPr lang="en-US" sz="1700" dirty="0">
                    <a:solidFill>
                      <a:srgbClr val="FF0000"/>
                    </a:solidFill>
                  </a:rPr>
                  <a:t>anywhere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1</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a:p>
                <a:pPr lvl="1"/>
                <a14:m>
                  <m:oMath xmlns:m="http://schemas.openxmlformats.org/officeDocument/2006/math">
                    <m:r>
                      <a:rPr lang="en-US" sz="1700" i="1" dirty="0">
                        <a:latin typeface="Cambria Math" panose="02040503050406030204" pitchFamily="18" charset="0"/>
                      </a:rPr>
                      <m:t>h</m:t>
                    </m:r>
                    <m:r>
                      <a:rPr lang="en-US" sz="1700" b="0" i="1" baseline="-25000" dirty="0" smtClean="0">
                        <a:latin typeface="Cambria Math" panose="02040503050406030204" pitchFamily="18" charset="0"/>
                      </a:rPr>
                      <m:t>2</m:t>
                    </m:r>
                  </m:oMath>
                </a14:m>
                <a:r>
                  <a:rPr lang="en-US" sz="1700" dirty="0"/>
                  <a:t>: If the rules are relaxed so that a tile can move to </a:t>
                </a:r>
                <a:r>
                  <a:rPr lang="en-US" sz="1700" dirty="0">
                    <a:solidFill>
                      <a:srgbClr val="FF0000"/>
                    </a:solidFill>
                  </a:rPr>
                  <a:t>any adjacent square,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2</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773" t="-154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825625"/>
                <a:ext cx="7886700" cy="2365375"/>
              </a:xfrm>
            </p:spPr>
            <p:txBody>
              <a:bodyPr>
                <a:normAutofit fontScale="92500" lnSpcReduction="20000"/>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Solutions for subproblems are an admissible heuristic. </a:t>
                </a:r>
              </a:p>
              <a:p>
                <a:r>
                  <a:rPr lang="en-US" sz="2400" dirty="0"/>
                  <a:t>Calculation:</a:t>
                </a:r>
              </a:p>
              <a:p>
                <a:pPr lvl="1"/>
                <a:r>
                  <a:rPr lang="en-US" sz="2100" dirty="0"/>
                  <a:t>Very small subproblems are often easy to solve.</a:t>
                </a:r>
              </a:p>
              <a:p>
                <a:pPr lvl="1"/>
                <a:r>
                  <a:rPr lang="en-US" sz="2100" dirty="0"/>
                  <a:t>We can precompute and save the exact solution cost for every or many possible subproblem instances – </a:t>
                </a:r>
                <a:r>
                  <a:rPr lang="en-US" sz="2100" b="1" i="1" dirty="0"/>
                  <a:t>pattern database</a:t>
                </a:r>
                <a:r>
                  <a:rPr lang="en-US" sz="2100" i="1"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365375"/>
              </a:xfrm>
              <a:blipFill>
                <a:blip r:embed="rId3"/>
                <a:stretch>
                  <a:fillRect l="-850" t="-514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Example: Effect of Information in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pPr marL="0" indent="0">
                  <a:buNone/>
                </a:pPr>
                <a:r>
                  <a:rPr lang="en-US" sz="2400" dirty="0"/>
                  <a:t>Typical search costs for the 8-puzzle</a:t>
                </a:r>
              </a:p>
              <a:p>
                <a:endParaRPr lang="en-US" sz="2400"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br>
                  <a:rPr lang="en-US" sz="2400" i="1" dirty="0"/>
                </a:br>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br>
                  <a:rPr lang="en-US" sz="2400" i="1" dirty="0"/>
                </a:br>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159" t="-1961"/>
                </a:stretch>
              </a:blipFill>
            </p:spPr>
            <p:txBody>
              <a:bodyPr/>
              <a:lstStyle/>
              <a:p>
                <a:r>
                  <a:rPr lang="en-US">
                    <a:noFill/>
                  </a:rPr>
                  <a:t> </a:t>
                </a:r>
              </a:p>
            </p:txBody>
          </p:sp>
        </mc:Fallback>
      </mc:AlternateContent>
      <p:pic>
        <p:nvPicPr>
          <p:cNvPr id="2" name="Picture 5" descr="8puzzle">
            <a:extLst>
              <a:ext uri="{FF2B5EF4-FFF2-40B4-BE49-F238E27FC236}">
                <a16:creationId xmlns:a16="http://schemas.microsoft.com/office/drawing/2014/main" id="{BE586611-CF39-D0BB-B922-010064E706A8}"/>
              </a:ext>
            </a:extLst>
          </p:cNvPr>
          <p:cNvPicPr>
            <a:picLocks noChangeAspect="1" noChangeArrowheads="1"/>
          </p:cNvPicPr>
          <p:nvPr/>
        </p:nvPicPr>
        <p:blipFill>
          <a:blip r:embed="rId4" cstate="print"/>
          <a:srcRect r="50000" b="12182"/>
          <a:stretch/>
        </p:blipFill>
        <p:spPr bwMode="auto">
          <a:xfrm>
            <a:off x="6415199" y="1848879"/>
            <a:ext cx="2128838" cy="1898779"/>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
        <p:nvSpPr>
          <p:cNvPr id="6" name="Arrow: Right 5">
            <a:extLst>
              <a:ext uri="{FF2B5EF4-FFF2-40B4-BE49-F238E27FC236}">
                <a16:creationId xmlns:a16="http://schemas.microsoft.com/office/drawing/2014/main" id="{2AF8C8CC-1133-077C-E51C-5C842EAC0AE9}"/>
              </a:ext>
            </a:extLst>
          </p:cNvPr>
          <p:cNvSpPr/>
          <p:nvPr/>
        </p:nvSpPr>
        <p:spPr>
          <a:xfrm>
            <a:off x="1863436" y="1641970"/>
            <a:ext cx="5486400" cy="58477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Reduction in the number of expanded nodes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tree">
            <a:extLst>
              <a:ext uri="{FF2B5EF4-FFF2-40B4-BE49-F238E27FC236}">
                <a16:creationId xmlns:a16="http://schemas.microsoft.com/office/drawing/2014/main" id="{31525A40-C194-58F5-842E-78E1D4B0EFF7}"/>
              </a:ext>
            </a:extLst>
          </p:cNvPr>
          <p:cNvPicPr>
            <a:picLocks noChangeAspect="1"/>
          </p:cNvPicPr>
          <p:nvPr/>
        </p:nvPicPr>
        <p:blipFill>
          <a:blip r:embed="rId2">
            <a:alphaModFix/>
          </a:blip>
          <a:srcRect r="10999" b="-2"/>
          <a:stretch/>
        </p:blipFill>
        <p:spPr>
          <a:xfrm>
            <a:off x="20" y="1"/>
            <a:ext cx="9143980" cy="6857999"/>
          </a:xfrm>
          <a:prstGeom prst="rect">
            <a:avLst/>
          </a:prstGeom>
        </p:spPr>
      </p:pic>
      <p:sp>
        <p:nvSpPr>
          <p:cNvPr id="2" name="Title 1">
            <a:extLst>
              <a:ext uri="{FF2B5EF4-FFF2-40B4-BE49-F238E27FC236}">
                <a16:creationId xmlns:a16="http://schemas.microsoft.com/office/drawing/2014/main" id="{6A4A9C3A-6405-2270-39F4-75120E41EC91}"/>
              </a:ext>
            </a:extLst>
          </p:cNvPr>
          <p:cNvSpPr>
            <a:spLocks noGrp="1"/>
          </p:cNvSpPr>
          <p:nvPr>
            <p:ph type="title"/>
          </p:nvPr>
        </p:nvSpPr>
        <p:spPr>
          <a:xfrm>
            <a:off x="685800" y="3953294"/>
            <a:ext cx="7543800" cy="2900518"/>
          </a:xfrm>
        </p:spPr>
        <p:txBody>
          <a:bodyPr vert="horz" lIns="91440" tIns="45720" rIns="91440" bIns="45720" rtlCol="0" anchor="b">
            <a:normAutofit/>
          </a:bodyPr>
          <a:lstStyle/>
          <a:p>
            <a:pPr algn="ctr" defTabSz="914400"/>
            <a:r>
              <a:rPr lang="en-US" sz="6000" b="1" dirty="0">
                <a:solidFill>
                  <a:srgbClr val="FFFFFF"/>
                </a:solidFill>
              </a:rPr>
              <a:t>Tree Search</a:t>
            </a:r>
            <a:br>
              <a:rPr lang="en-US" sz="6000" b="1" dirty="0">
                <a:solidFill>
                  <a:srgbClr val="FFFFFF"/>
                </a:solidFill>
              </a:rPr>
            </a:br>
            <a:r>
              <a:rPr lang="en-US" sz="6000" dirty="0">
                <a:solidFill>
                  <a:srgbClr val="FFFFFF"/>
                </a:solidFill>
              </a:rPr>
              <a:t>Planning Agents</a:t>
            </a:r>
          </a:p>
        </p:txBody>
      </p:sp>
    </p:spTree>
    <p:extLst>
      <p:ext uri="{BB962C8B-B14F-4D97-AF65-F5344CB8AC3E}">
        <p14:creationId xmlns:p14="http://schemas.microsoft.com/office/powerpoint/2010/main" val="4280976743"/>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736879" y="358746"/>
            <a:ext cx="8229600" cy="868362"/>
          </a:xfrm>
        </p:spPr>
        <p:txBody>
          <a:bodyPr>
            <a:normAutofit fontScale="90000"/>
          </a:bodyPr>
          <a:lstStyle/>
          <a:p>
            <a:r>
              <a:rPr lang="en-US" dirty="0">
                <a:latin typeface="+mn-lt"/>
              </a:rPr>
              <a:t>Summary: </a:t>
            </a:r>
            <a:br>
              <a:rPr lang="en-US" dirty="0">
                <a:latin typeface="+mn-lt"/>
              </a:rPr>
            </a:br>
            <a:r>
              <a:rPr lang="en-US" dirty="0">
                <a:latin typeface="+mn-lt"/>
              </a:rPr>
              <a:t>All Search Strategies</a:t>
            </a: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164794686"/>
                  </p:ext>
                </p:extLst>
              </p:nvPr>
            </p:nvGraphicFramePr>
            <p:xfrm>
              <a:off x="736879" y="1600200"/>
              <a:ext cx="7924800" cy="4970825"/>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592125">
                    <a:tc>
                      <a:txBody>
                        <a:bodyPr/>
                        <a:lstStyle/>
                        <a:p>
                          <a:pPr algn="ctr"/>
                          <a:r>
                            <a:rPr lang="en-US" sz="18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18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1800" dirty="0"/>
                            <a:t>Optimal?</a:t>
                          </a:r>
                        </a:p>
                      </a:txBody>
                      <a:tcPr anchor="ctr"/>
                    </a:tc>
                    <a:tc>
                      <a:txBody>
                        <a:bodyPr/>
                        <a:lstStyle/>
                        <a:p>
                          <a:pPr algn="ctr"/>
                          <a:r>
                            <a:rPr lang="en-US" sz="1800" dirty="0"/>
                            <a:t>Time complexity</a:t>
                          </a:r>
                        </a:p>
                      </a:txBody>
                      <a:tcPr anchor="ctr"/>
                    </a:tc>
                    <a:tc>
                      <a:txBody>
                        <a:bodyPr/>
                        <a:lstStyle/>
                        <a:p>
                          <a:pPr algn="ctr"/>
                          <a:r>
                            <a:rPr lang="en-US" sz="1800" dirty="0"/>
                            <a:t>Space complexity</a:t>
                          </a:r>
                        </a:p>
                      </a:txBody>
                      <a:tcPr anchor="ctr"/>
                    </a:tc>
                    <a:extLst>
                      <a:ext uri="{0D108BD9-81ED-4DB2-BD59-A6C34878D82A}">
                        <a16:rowId xmlns:a16="http://schemas.microsoft.com/office/drawing/2014/main" val="10000"/>
                      </a:ext>
                    </a:extLst>
                  </a:tr>
                  <a:tr h="627583">
                    <a:tc>
                      <a:txBody>
                        <a:bodyPr/>
                        <a:lstStyle/>
                        <a:p>
                          <a:pPr algn="ctr"/>
                          <a:r>
                            <a:rPr lang="en-US" sz="18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tc>
                    <a:extLst>
                      <a:ext uri="{0D108BD9-81ED-4DB2-BD59-A6C34878D82A}">
                        <a16:rowId xmlns:a16="http://schemas.microsoft.com/office/drawing/2014/main" val="10001"/>
                      </a:ext>
                    </a:extLst>
                  </a:tr>
                  <a:tr h="673257">
                    <a:tc>
                      <a:txBody>
                        <a:bodyPr/>
                        <a:lstStyle/>
                        <a:p>
                          <a:pPr algn="ctr"/>
                          <a:r>
                            <a:rPr lang="en-US" sz="1800" b="1" dirty="0"/>
                            <a:t>Uniform-cost</a:t>
                          </a:r>
                          <a:br>
                            <a:rPr lang="en-US" sz="1800" b="1" dirty="0"/>
                          </a:br>
                          <a:r>
                            <a:rPr lang="en-US" sz="1800" b="1" dirty="0"/>
                            <a:t>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Number of nodes with </a:t>
                          </a:r>
                          <a14:m>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sSup>
                                <m:sSupPr>
                                  <m:ctrlPr>
                                    <a:rPr lang="en-US" sz="1600" b="0" i="1" dirty="0" smtClean="0">
                                      <a:latin typeface="Cambria Math" panose="02040503050406030204" pitchFamily="18" charset="0"/>
                                      <a:cs typeface="Arial" pitchFamily="34" charset="0"/>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oMath>
                          </a14:m>
                          <a:endParaRPr lang="en-US" sz="1600" dirty="0">
                            <a:latin typeface="+mn-lt"/>
                          </a:endParaRPr>
                        </a:p>
                      </a:txBody>
                      <a:tcPr anchor="ctr"/>
                    </a:tc>
                    <a:tc hMerge="1">
                      <a:txBody>
                        <a:bodyPr/>
                        <a:lstStyle/>
                        <a:p>
                          <a:endParaRPr lang="en-US" dirty="0"/>
                        </a:p>
                      </a:txBody>
                      <a:tcPr anchor="ctr"/>
                    </a:tc>
                    <a:extLst>
                      <a:ext uri="{0D108BD9-81ED-4DB2-BD59-A6C34878D82A}">
                        <a16:rowId xmlns:a16="http://schemas.microsoft.com/office/drawing/2014/main" val="10002"/>
                      </a:ext>
                    </a:extLst>
                  </a:tr>
                  <a:tr h="698004">
                    <a:tc>
                      <a:txBody>
                        <a:bodyPr/>
                        <a:lstStyle/>
                        <a:p>
                          <a:pPr algn="ctr"/>
                          <a:r>
                            <a:rPr lang="en-US" sz="1800" b="1" dirty="0"/>
                            <a:t>DFS</a:t>
                          </a:r>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600" b="1" dirty="0"/>
                            <a:t>No</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𝑚</m:t>
                                </m:r>
                                <m:r>
                                  <a:rPr lang="en-US" sz="1600" i="1" dirty="0">
                                    <a:latin typeface="Cambria Math" panose="02040503050406030204" pitchFamily="18" charset="0"/>
                                  </a:rPr>
                                  <m:t>)</m:t>
                                </m:r>
                              </m:oMath>
                            </m:oMathPara>
                          </a14:m>
                          <a:endParaRPr lang="en-US" sz="1600" dirty="0">
                            <a:latin typeface="+mn-lt"/>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𝑏𝑚</m:t>
                                </m:r>
                                <m:r>
                                  <a:rPr lang="en-US" sz="1600" i="1" dirty="0">
                                    <a:latin typeface="Cambria Math" panose="02040503050406030204" pitchFamily="18" charset="0"/>
                                  </a:rPr>
                                  <m:t>)</m:t>
                                </m:r>
                              </m:oMath>
                            </m:oMathPara>
                          </a14:m>
                          <a:endParaRPr lang="en-US" sz="1600" dirty="0">
                            <a:latin typeface="+mn-lt"/>
                          </a:endParaRPr>
                        </a:p>
                      </a:txBody>
                      <a:tcPr anchor="ctr"/>
                    </a:tc>
                    <a:extLst>
                      <a:ext uri="{0D108BD9-81ED-4DB2-BD59-A6C34878D82A}">
                        <a16:rowId xmlns:a16="http://schemas.microsoft.com/office/drawing/2014/main" val="10003"/>
                      </a:ext>
                    </a:extLst>
                  </a:tr>
                  <a:tr h="685744">
                    <a:tc>
                      <a:txBody>
                        <a:bodyPr/>
                        <a:lstStyle/>
                        <a:p>
                          <a:pPr algn="ctr"/>
                          <a:r>
                            <a:rPr lang="en-US" sz="18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smtClean="0">
                                    <a:latin typeface="Cambria Math" panose="02040503050406030204" pitchFamily="18" charset="0"/>
                                  </a:rPr>
                                  <m:t>𝑏𝑑</m:t>
                                </m:r>
                                <m:r>
                                  <a:rPr lang="en-US" sz="1600" i="1" dirty="0" smtClean="0">
                                    <a:latin typeface="Cambria Math" panose="02040503050406030204" pitchFamily="18" charset="0"/>
                                  </a:rPr>
                                  <m:t>)</m:t>
                                </m:r>
                              </m:oMath>
                            </m:oMathPara>
                          </a14:m>
                          <a:endParaRPr lang="en-US" sz="1600" dirty="0">
                            <a:latin typeface="+mn-lt"/>
                          </a:endParaRPr>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85744">
                    <a:tc>
                      <a:txBody>
                        <a:bodyPr/>
                        <a:lstStyle/>
                        <a:p>
                          <a:pPr algn="ctr"/>
                          <a:r>
                            <a:rPr lang="en-US" sz="18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t>No</a:t>
                          </a:r>
                        </a:p>
                      </a:txBody>
                      <a:tcPr anchor="ctr">
                        <a:lnT w="38100" cap="flat" cmpd="sng" algn="ctr">
                          <a:solidFill>
                            <a:schemeClr val="tx1"/>
                          </a:solidFill>
                          <a:prstDash val="solid"/>
                          <a:round/>
                          <a:headEnd type="none" w="med" len="med"/>
                          <a:tailEnd type="none" w="med" len="med"/>
                        </a:lnT>
                      </a:tcPr>
                    </a:tc>
                    <a:tc gridSpan="2">
                      <a:txBody>
                        <a:bodyPr/>
                        <a:lstStyle/>
                        <a:p>
                          <a:pPr algn="ctr"/>
                          <a:r>
                            <a:rPr lang="en-US" sz="1600" dirty="0"/>
                            <a:t>Depends on heuristic</a:t>
                          </a:r>
                          <a:br>
                            <a:rPr lang="en-US" sz="1600" dirty="0"/>
                          </a:br>
                          <a14:m>
                            <m:oMathPara xmlns:m="http://schemas.openxmlformats.org/officeDocument/2006/math">
                              <m:oMathParaPr>
                                <m:jc m:val="center"/>
                              </m:oMathParaPr>
                              <m:oMath xmlns:m="http://schemas.openxmlformats.org/officeDocument/2006/math">
                                <m:r>
                                  <m:rPr>
                                    <m:nor/>
                                  </m:rPr>
                                  <a:rPr lang="en-US" sz="1600" dirty="0" smtClean="0"/>
                                  <m:t>Best</m:t>
                                </m:r>
                                <m:r>
                                  <m:rPr>
                                    <m:nor/>
                                  </m:rPr>
                                  <a:rPr lang="en-US" sz="1600" dirty="0" smtClean="0"/>
                                  <m:t> </m:t>
                                </m:r>
                                <m:r>
                                  <m:rPr>
                                    <m:nor/>
                                  </m:rPr>
                                  <a:rPr lang="en-US" sz="1600" dirty="0" smtClean="0"/>
                                  <m:t>case</m:t>
                                </m:r>
                                <m:r>
                                  <m:rPr>
                                    <m:nor/>
                                  </m:rPr>
                                  <a:rPr lang="en-US" sz="1600" dirty="0" smtClean="0"/>
                                  <m:t>: </m:t>
                                </m:r>
                                <m:r>
                                  <a:rPr lang="en-US" sz="1600" i="1" dirty="0">
                                    <a:latin typeface="Cambria Math" panose="02040503050406030204" pitchFamily="18" charset="0"/>
                                  </a:rPr>
                                  <m:t>𝑂</m:t>
                                </m:r>
                                <m:r>
                                  <a:rPr lang="en-US" sz="1600" i="1" dirty="0">
                                    <a:latin typeface="Cambria Math" panose="02040503050406030204" pitchFamily="18" charset="0"/>
                                  </a:rPr>
                                  <m:t>(</m:t>
                                </m:r>
                                <m:r>
                                  <a:rPr lang="en-US" sz="1600" i="1" dirty="0" err="1">
                                    <a:latin typeface="Cambria Math" panose="02040503050406030204" pitchFamily="18" charset="0"/>
                                  </a:rPr>
                                  <m:t>𝑏𝑑</m:t>
                                </m:r>
                                <m:r>
                                  <a:rPr lang="en-US" sz="1600" i="1" dirty="0">
                                    <a:latin typeface="Cambria Math" panose="02040503050406030204" pitchFamily="18" charset="0"/>
                                  </a:rPr>
                                  <m:t>)</m:t>
                                </m:r>
                              </m:oMath>
                            </m:oMathPara>
                          </a14:m>
                          <a:endParaRPr lang="en-US" sz="1600" dirty="0"/>
                        </a:p>
                        <a:p>
                          <a:pPr algn="ctr"/>
                          <a:r>
                            <a:rPr lang="en-US" sz="1600" dirty="0">
                              <a:latin typeface="+mn-lt"/>
                            </a:rPr>
                            <a:t>Worst case: </a:t>
                          </a:r>
                          <a14:m>
                            <m:oMath xmlns:m="http://schemas.openxmlformats.org/officeDocument/2006/math">
                              <m:r>
                                <a:rPr lang="en-US" sz="1600" i="1" dirty="0" smtClean="0">
                                  <a:latin typeface="Cambria Math" panose="02040503050406030204" pitchFamily="18" charset="0"/>
                                </a:rPr>
                                <m:t>𝑂</m:t>
                              </m:r>
                              <m:d>
                                <m:dPr>
                                  <m:ctrlPr>
                                    <a:rPr lang="en-US" sz="1600" i="1" dirty="0" smtClean="0">
                                      <a:latin typeface="Cambria Math" panose="02040503050406030204" pitchFamily="18" charset="0"/>
                                    </a:rPr>
                                  </m:ctrlPr>
                                </m:dPr>
                                <m:e>
                                  <m:r>
                                    <a:rPr lang="en-US" sz="1600" i="1" dirty="0" err="1">
                                      <a:latin typeface="Cambria Math" panose="02040503050406030204" pitchFamily="18" charset="0"/>
                                    </a:rPr>
                                    <m:t>𝑏</m:t>
                                  </m:r>
                                  <m:r>
                                    <a:rPr lang="en-US" sz="1600" i="1" baseline="30000" dirty="0" err="1">
                                      <a:latin typeface="Cambria Math" panose="02040503050406030204" pitchFamily="18" charset="0"/>
                                    </a:rPr>
                                    <m:t>𝑚</m:t>
                                  </m:r>
                                </m:e>
                              </m:d>
                            </m:oMath>
                          </a14:m>
                          <a:endParaRPr lang="en-US" sz="1600" dirty="0"/>
                        </a:p>
                      </a:txBody>
                      <a:tcPr anchor="ctr">
                        <a:lnT w="38100" cap="flat" cmpd="sng" algn="ctr">
                          <a:solidFill>
                            <a:schemeClr val="tx1"/>
                          </a:solidFill>
                          <a:prstDash val="solid"/>
                          <a:round/>
                          <a:headEnd type="none" w="med" len="med"/>
                          <a:tailEnd type="none" w="med" len="med"/>
                        </a:lnT>
                      </a:tcPr>
                    </a:tc>
                    <a:tc hMerge="1">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85744">
                    <a:tc>
                      <a:txBody>
                        <a:bodyPr/>
                        <a:lstStyle/>
                        <a:p>
                          <a:pPr algn="ctr"/>
                          <a:r>
                            <a:rPr lang="en-US" sz="1800" b="1" dirty="0"/>
                            <a:t>A*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Number of nodes with </a:t>
                          </a:r>
                          <a:br>
                            <a:rPr lang="en-US" sz="1600" dirty="0">
                              <a:latin typeface="+mn-lt"/>
                            </a:rPr>
                          </a:b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sSup>
                                  <m:sSupPr>
                                    <m:ctrlPr>
                                      <a:rPr lang="en-US" sz="1600" b="0" i="1" dirty="0" smtClean="0">
                                        <a:latin typeface="Cambria Math" panose="02040503050406030204" pitchFamily="18" charset="0"/>
                                        <a:cs typeface="Arial" pitchFamily="34" charset="0"/>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oMath>
                            </m:oMathPara>
                          </a14:m>
                          <a:endParaRPr lang="en-US" sz="1600" dirty="0">
                            <a:latin typeface="+mn-lt"/>
                          </a:endParaRPr>
                        </a:p>
                      </a:txBody>
                      <a:tcPr anchor="ctr"/>
                    </a:tc>
                    <a:tc hMerge="1">
                      <a:txBody>
                        <a:bodyPr/>
                        <a:lstStyle/>
                        <a:p>
                          <a:endParaRPr lang="en-US" dirty="0"/>
                        </a:p>
                      </a:txBody>
                      <a:tcPr anchor="ctr"/>
                    </a:tc>
                    <a:extLst>
                      <a:ext uri="{0D108BD9-81ED-4DB2-BD59-A6C34878D82A}">
                        <a16:rowId xmlns:a16="http://schemas.microsoft.com/office/drawing/2014/main" val="10006"/>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164794686"/>
                  </p:ext>
                </p:extLst>
              </p:nvPr>
            </p:nvGraphicFramePr>
            <p:xfrm>
              <a:off x="736879" y="1600200"/>
              <a:ext cx="7924800" cy="4970825"/>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640080">
                    <a:tc>
                      <a:txBody>
                        <a:bodyPr/>
                        <a:lstStyle/>
                        <a:p>
                          <a:pPr algn="ctr"/>
                          <a:r>
                            <a:rPr lang="en-US" sz="18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18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1800" dirty="0"/>
                            <a:t>Optimal?</a:t>
                          </a:r>
                        </a:p>
                      </a:txBody>
                      <a:tcPr anchor="ctr"/>
                    </a:tc>
                    <a:tc>
                      <a:txBody>
                        <a:bodyPr/>
                        <a:lstStyle/>
                        <a:p>
                          <a:pPr algn="ctr"/>
                          <a:r>
                            <a:rPr lang="en-US" sz="1800" dirty="0"/>
                            <a:t>Time complexity</a:t>
                          </a:r>
                        </a:p>
                      </a:txBody>
                      <a:tcPr anchor="ctr"/>
                    </a:tc>
                    <a:tc>
                      <a:txBody>
                        <a:bodyPr/>
                        <a:lstStyle/>
                        <a:p>
                          <a:pPr algn="ctr"/>
                          <a:r>
                            <a:rPr lang="en-US" sz="1800" dirty="0"/>
                            <a:t>Space complexity</a:t>
                          </a:r>
                        </a:p>
                      </a:txBody>
                      <a:tcPr anchor="ctr"/>
                    </a:tc>
                    <a:extLst>
                      <a:ext uri="{0D108BD9-81ED-4DB2-BD59-A6C34878D82A}">
                        <a16:rowId xmlns:a16="http://schemas.microsoft.com/office/drawing/2014/main" val="10000"/>
                      </a:ext>
                    </a:extLst>
                  </a:tr>
                  <a:tr h="640080">
                    <a:tc>
                      <a:txBody>
                        <a:bodyPr/>
                        <a:lstStyle/>
                        <a:p>
                          <a:pPr algn="ctr"/>
                          <a:r>
                            <a:rPr lang="en-US" sz="18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tc>
                    <a:tc>
                      <a:txBody>
                        <a:bodyPr/>
                        <a:lstStyle/>
                        <a:p>
                          <a:endParaRPr lang="en-US"/>
                        </a:p>
                      </a:txBody>
                      <a:tcPr anchor="ctr">
                        <a:blipFill>
                          <a:blip r:embed="rId3"/>
                          <a:stretch>
                            <a:fillRect l="-300769" t="-104762" r="-101923" b="-581905"/>
                          </a:stretch>
                        </a:blipFill>
                      </a:tcPr>
                    </a:tc>
                    <a:tc>
                      <a:txBody>
                        <a:bodyPr/>
                        <a:lstStyle/>
                        <a:p>
                          <a:endParaRPr lang="en-US"/>
                        </a:p>
                      </a:txBody>
                      <a:tcPr anchor="ctr">
                        <a:blipFill>
                          <a:blip r:embed="rId3"/>
                          <a:stretch>
                            <a:fillRect l="-400769" t="-104762" r="-1923" b="-581905"/>
                          </a:stretch>
                        </a:blipFill>
                      </a:tcPr>
                    </a:tc>
                    <a:extLst>
                      <a:ext uri="{0D108BD9-81ED-4DB2-BD59-A6C34878D82A}">
                        <a16:rowId xmlns:a16="http://schemas.microsoft.com/office/drawing/2014/main" val="10001"/>
                      </a:ext>
                    </a:extLst>
                  </a:tr>
                  <a:tr h="673257">
                    <a:tc>
                      <a:txBody>
                        <a:bodyPr/>
                        <a:lstStyle/>
                        <a:p>
                          <a:pPr algn="ctr"/>
                          <a:r>
                            <a:rPr lang="en-US" sz="1800" b="1" dirty="0"/>
                            <a:t>Uniform-cost</a:t>
                          </a:r>
                          <a:br>
                            <a:rPr lang="en-US" sz="1800" b="1" dirty="0"/>
                          </a:br>
                          <a:r>
                            <a:rPr lang="en-US" sz="1800" b="1" dirty="0"/>
                            <a:t>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endParaRPr lang="en-US"/>
                        </a:p>
                      </a:txBody>
                      <a:tcPr anchor="ctr">
                        <a:blipFill>
                          <a:blip r:embed="rId3"/>
                          <a:stretch>
                            <a:fillRect l="-150385" t="-193694" r="-962" b="-450450"/>
                          </a:stretch>
                        </a:blipFill>
                      </a:tcPr>
                    </a:tc>
                    <a:tc hMerge="1">
                      <a:txBody>
                        <a:bodyPr/>
                        <a:lstStyle/>
                        <a:p>
                          <a:endParaRPr lang="en-US" dirty="0"/>
                        </a:p>
                      </a:txBody>
                      <a:tcPr anchor="ctr"/>
                    </a:tc>
                    <a:extLst>
                      <a:ext uri="{0D108BD9-81ED-4DB2-BD59-A6C34878D82A}">
                        <a16:rowId xmlns:a16="http://schemas.microsoft.com/office/drawing/2014/main" val="10002"/>
                      </a:ext>
                    </a:extLst>
                  </a:tr>
                  <a:tr h="822960">
                    <a:tc>
                      <a:txBody>
                        <a:bodyPr/>
                        <a:lstStyle/>
                        <a:p>
                          <a:pPr algn="ctr"/>
                          <a:r>
                            <a:rPr lang="en-US" sz="1800" b="1" dirty="0"/>
                            <a:t>DFS</a:t>
                          </a:r>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600" b="1" dirty="0"/>
                            <a:t>No</a:t>
                          </a:r>
                        </a:p>
                      </a:txBody>
                      <a:tcPr anchor="ctr"/>
                    </a:tc>
                    <a:tc>
                      <a:txBody>
                        <a:bodyPr/>
                        <a:lstStyle/>
                        <a:p>
                          <a:endParaRPr lang="en-US"/>
                        </a:p>
                      </a:txBody>
                      <a:tcPr anchor="ctr">
                        <a:blipFill>
                          <a:blip r:embed="rId3"/>
                          <a:stretch>
                            <a:fillRect l="-300769" t="-241481" r="-101923" b="-270370"/>
                          </a:stretch>
                        </a:blipFill>
                      </a:tcPr>
                    </a:tc>
                    <a:tc>
                      <a:txBody>
                        <a:bodyPr/>
                        <a:lstStyle/>
                        <a:p>
                          <a:endParaRPr lang="en-US"/>
                        </a:p>
                      </a:txBody>
                      <a:tcPr anchor="ctr">
                        <a:blipFill>
                          <a:blip r:embed="rId3"/>
                          <a:stretch>
                            <a:fillRect l="-400769" t="-241481" r="-1923" b="-270370"/>
                          </a:stretch>
                        </a:blipFill>
                      </a:tcPr>
                    </a:tc>
                    <a:extLst>
                      <a:ext uri="{0D108BD9-81ED-4DB2-BD59-A6C34878D82A}">
                        <a16:rowId xmlns:a16="http://schemas.microsoft.com/office/drawing/2014/main" val="10003"/>
                      </a:ext>
                    </a:extLst>
                  </a:tr>
                  <a:tr h="685744">
                    <a:tc>
                      <a:txBody>
                        <a:bodyPr/>
                        <a:lstStyle/>
                        <a:p>
                          <a:pPr algn="ctr"/>
                          <a:r>
                            <a:rPr lang="en-US" sz="18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lnB w="38100" cap="flat" cmpd="sng" algn="ctr">
                          <a:solidFill>
                            <a:schemeClr val="tx1"/>
                          </a:solidFill>
                          <a:prstDash val="solid"/>
                          <a:round/>
                          <a:headEnd type="none" w="med" len="med"/>
                          <a:tailEnd type="none" w="med" len="med"/>
                        </a:lnB>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300769" t="-411607" r="-101923" b="-225893"/>
                          </a:stretch>
                        </a:blipFill>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400769" t="-411607" r="-1923" b="-225893"/>
                          </a:stretch>
                        </a:blipFill>
                      </a:tcPr>
                    </a:tc>
                    <a:extLst>
                      <a:ext uri="{0D108BD9-81ED-4DB2-BD59-A6C34878D82A}">
                        <a16:rowId xmlns:a16="http://schemas.microsoft.com/office/drawing/2014/main" val="10004"/>
                      </a:ext>
                    </a:extLst>
                  </a:tr>
                  <a:tr h="822960">
                    <a:tc>
                      <a:txBody>
                        <a:bodyPr/>
                        <a:lstStyle/>
                        <a:p>
                          <a:pPr algn="ctr"/>
                          <a:r>
                            <a:rPr lang="en-US" sz="18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t>No</a:t>
                          </a:r>
                        </a:p>
                      </a:txBody>
                      <a:tcPr anchor="ctr">
                        <a:lnT w="38100" cap="flat" cmpd="sng" algn="ctr">
                          <a:solidFill>
                            <a:schemeClr val="tx1"/>
                          </a:solidFill>
                          <a:prstDash val="solid"/>
                          <a:round/>
                          <a:headEnd type="none" w="med" len="med"/>
                          <a:tailEnd type="none" w="med" len="med"/>
                        </a:lnT>
                      </a:tcPr>
                    </a:tc>
                    <a:tc gridSpan="2">
                      <a:txBody>
                        <a:bodyPr/>
                        <a:lstStyle/>
                        <a:p>
                          <a:endParaRPr lang="en-US"/>
                        </a:p>
                      </a:txBody>
                      <a:tcPr anchor="ctr">
                        <a:lnT w="38100" cap="flat" cmpd="sng" algn="ctr">
                          <a:solidFill>
                            <a:schemeClr val="tx1"/>
                          </a:solidFill>
                          <a:prstDash val="solid"/>
                          <a:round/>
                          <a:headEnd type="none" w="med" len="med"/>
                          <a:tailEnd type="none" w="med" len="med"/>
                        </a:lnT>
                        <a:blipFill>
                          <a:blip r:embed="rId3"/>
                          <a:stretch>
                            <a:fillRect l="-150385" t="-424444" r="-962" b="-87407"/>
                          </a:stretch>
                        </a:blipFill>
                      </a:tcPr>
                    </a:tc>
                    <a:tc hMerge="1">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85744">
                    <a:tc>
                      <a:txBody>
                        <a:bodyPr/>
                        <a:lstStyle/>
                        <a:p>
                          <a:pPr algn="ctr"/>
                          <a:r>
                            <a:rPr lang="en-US" sz="1800" b="1" dirty="0"/>
                            <a:t>A*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endParaRPr lang="en-US"/>
                        </a:p>
                      </a:txBody>
                      <a:tcPr anchor="ctr">
                        <a:blipFill>
                          <a:blip r:embed="rId3"/>
                          <a:stretch>
                            <a:fillRect l="-150385" t="-626549" r="-962" b="-4425"/>
                          </a:stretch>
                        </a:blipFill>
                      </a:tcPr>
                    </a:tc>
                    <a:tc hMerge="1">
                      <a:txBody>
                        <a:bodyPr/>
                        <a:lstStyle/>
                        <a:p>
                          <a:endParaRPr lang="en-US" dirty="0"/>
                        </a:p>
                      </a:txBody>
                      <a:tcPr anchor="ctr"/>
                    </a:tc>
                    <a:extLst>
                      <a:ext uri="{0D108BD9-81ED-4DB2-BD59-A6C34878D82A}">
                        <a16:rowId xmlns:a16="http://schemas.microsoft.com/office/drawing/2014/main" val="10006"/>
                      </a:ext>
                    </a:extLst>
                  </a:tr>
                </a:tbl>
              </a:graphicData>
            </a:graphic>
          </p:graphicFrame>
        </mc:Fallback>
      </mc:AlternateContent>
      <p:sp>
        <p:nvSpPr>
          <p:cNvPr id="3" name="Rectangle 2">
            <a:extLst>
              <a:ext uri="{FF2B5EF4-FFF2-40B4-BE49-F238E27FC236}">
                <a16:creationId xmlns:a16="http://schemas.microsoft.com/office/drawing/2014/main" id="{B8F6266B-B6E3-46D0-8870-F1AFB7596898}"/>
              </a:ext>
            </a:extLst>
          </p:cNvPr>
          <p:cNvSpPr/>
          <p:nvPr/>
        </p:nvSpPr>
        <p:spPr>
          <a:xfrm>
            <a:off x="4343400" y="254318"/>
            <a:ext cx="4442647" cy="1077218"/>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sz="1600" dirty="0">
                <a:latin typeface="+mn-lt"/>
              </a:rPr>
              <a:t>b:    maximum branching factor of the search tree</a:t>
            </a:r>
          </a:p>
          <a:p>
            <a:r>
              <a:rPr lang="en-US" sz="1600" dirty="0">
                <a:latin typeface="+mn-lt"/>
              </a:rPr>
              <a:t>d:    depth of the optimal solution</a:t>
            </a:r>
          </a:p>
          <a:p>
            <a:r>
              <a:rPr lang="en-US" sz="1600" dirty="0">
                <a:latin typeface="+mn-lt"/>
              </a:rPr>
              <a:t>m:   maximum length of any path in the state space</a:t>
            </a:r>
          </a:p>
          <a:p>
            <a:r>
              <a:rPr lang="en-US" sz="1600" dirty="0">
                <a:latin typeface="+mn-lt"/>
              </a:rPr>
              <a:t>C*:  cost of optimal solution</a:t>
            </a:r>
          </a:p>
        </p:txBody>
      </p:sp>
      <p:sp>
        <p:nvSpPr>
          <p:cNvPr id="4" name="Rectangle 3">
            <a:extLst>
              <a:ext uri="{FF2B5EF4-FFF2-40B4-BE49-F238E27FC236}">
                <a16:creationId xmlns:a16="http://schemas.microsoft.com/office/drawing/2014/main" id="{CDF61E80-4B55-8979-0EEC-874E5C0C9D98}"/>
              </a:ext>
            </a:extLst>
          </p:cNvPr>
          <p:cNvSpPr/>
          <p:nvPr/>
        </p:nvSpPr>
        <p:spPr>
          <a:xfrm>
            <a:off x="7162800" y="3657600"/>
            <a:ext cx="1371600" cy="12954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F0DA85-90AE-4AAC-7555-21DC3B1F4A14}"/>
              </a:ext>
            </a:extLst>
          </p:cNvPr>
          <p:cNvSpPr/>
          <p:nvPr/>
        </p:nvSpPr>
        <p:spPr>
          <a:xfrm>
            <a:off x="4165879" y="5867400"/>
            <a:ext cx="4368521" cy="73628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With a good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poor space complexity from BFS and the disadvantages of DFS (not optimal and worse time complexity).</a:t>
                </a:r>
              </a:p>
              <a:p>
                <a:endParaRPr lang="en-US" sz="2000" dirty="0"/>
              </a:p>
              <a:p>
                <a:endParaRPr lang="en-US" sz="2000" dirty="0"/>
              </a:p>
              <a:p>
                <a:endParaRPr lang="en-US" sz="2000" dirty="0"/>
              </a:p>
            </p:txBody>
          </p:sp>
        </mc:Choice>
        <mc:Fallback>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cxnSp>
        <p:nvCxnSpPr>
          <p:cNvPr id="4" name="Straight Connector 3">
            <a:extLst>
              <a:ext uri="{FF2B5EF4-FFF2-40B4-BE49-F238E27FC236}">
                <a16:creationId xmlns:a16="http://schemas.microsoft.com/office/drawing/2014/main" id="{483C12D9-C856-3E61-7BF4-004C6C90F0D9}"/>
              </a:ext>
            </a:extLst>
          </p:cNvPr>
          <p:cNvCxnSpPr/>
          <p:nvPr/>
        </p:nvCxnSpPr>
        <p:spPr>
          <a:xfrm>
            <a:off x="1295400" y="4038600"/>
            <a:ext cx="5867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80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normAutofit/>
          </a:bodyPr>
          <a:lstStyle/>
          <a:p>
            <a:r>
              <a:rPr lang="en-US" sz="3200" dirty="0"/>
              <a:t>A Planning Agent: Planning vs. Execution Phase</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32508" y="1560222"/>
            <a:ext cx="7886700" cy="1229509"/>
          </a:xfrm>
        </p:spPr>
        <p:txBody>
          <a:bodyPr>
            <a:normAutofit fontScale="92500" lnSpcReduction="10000"/>
          </a:bodyPr>
          <a:lstStyle/>
          <a:p>
            <a:pPr marL="457200" indent="-457200">
              <a:buFont typeface="+mj-lt"/>
              <a:buAutoNum type="arabicPeriod"/>
            </a:pPr>
            <a:r>
              <a:rPr lang="en-US" dirty="0"/>
              <a:t>Planning is done by </a:t>
            </a:r>
            <a:r>
              <a:rPr lang="en-US" b="1" dirty="0"/>
              <a:t>a planning function </a:t>
            </a:r>
            <a:r>
              <a:rPr lang="en-US" dirty="0"/>
              <a:t>using search. The result is a </a:t>
            </a:r>
            <a:r>
              <a:rPr lang="en-US" b="1" dirty="0"/>
              <a:t>plan</a:t>
            </a:r>
            <a:r>
              <a:rPr lang="en-US" dirty="0"/>
              <a:t>.</a:t>
            </a:r>
          </a:p>
          <a:p>
            <a:pPr marL="457200" indent="-457200">
              <a:buFont typeface="+mj-lt"/>
              <a:buAutoNum type="arabicPeriod"/>
            </a:pPr>
            <a:r>
              <a:rPr lang="en-US" dirty="0"/>
              <a:t>The plan can be executed by a </a:t>
            </a:r>
            <a:r>
              <a:rPr lang="en-US" b="1" dirty="0"/>
              <a:t>model-based agent function.</a:t>
            </a:r>
            <a:r>
              <a:rPr lang="en-US" dirty="0"/>
              <a:t> The plan + a step counter are stored as the state. The agent function returns the actions from the plan step-by-step.</a:t>
            </a:r>
          </a:p>
        </p:txBody>
      </p:sp>
      <p:sp>
        <p:nvSpPr>
          <p:cNvPr id="33" name="Content Placeholder 2">
            <a:extLst>
              <a:ext uri="{FF2B5EF4-FFF2-40B4-BE49-F238E27FC236}">
                <a16:creationId xmlns:a16="http://schemas.microsoft.com/office/drawing/2014/main" id="{CDB0949F-FEE3-CA99-7B67-A916DF4216C7}"/>
              </a:ext>
            </a:extLst>
          </p:cNvPr>
          <p:cNvSpPr txBox="1">
            <a:spLocks/>
          </p:cNvSpPr>
          <p:nvPr/>
        </p:nvSpPr>
        <p:spPr>
          <a:xfrm>
            <a:off x="457200" y="6026478"/>
            <a:ext cx="8153400" cy="589974"/>
          </a:xfrm>
          <a:prstGeom prst="rect">
            <a:avLst/>
          </a:prstGeom>
        </p:spPr>
        <p:txBody>
          <a:bodyPr vert="horz" lIns="91440" tIns="45720" rIns="91440" bIns="45720" rtlCol="0">
            <a:normAutofit fontScale="70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b="1" dirty="0"/>
              <a:t>Note</a:t>
            </a:r>
            <a:r>
              <a:rPr lang="en-US" dirty="0"/>
              <a:t>: The execution agent does not use percepts or the transition function. It blindly follows the plan.</a:t>
            </a:r>
            <a:br>
              <a:rPr lang="en-US" dirty="0"/>
            </a:br>
            <a:r>
              <a:rPr lang="en-US" b="1" dirty="0"/>
              <a:t>Caution</a:t>
            </a:r>
            <a:r>
              <a:rPr lang="en-US" dirty="0"/>
              <a:t>: This only works in an environment with </a:t>
            </a:r>
            <a:r>
              <a:rPr lang="en-US" b="1" dirty="0"/>
              <a:t>deterministic transitions</a:t>
            </a:r>
            <a:r>
              <a:rPr lang="en-US" dirty="0"/>
              <a:t>.  </a:t>
            </a:r>
          </a:p>
        </p:txBody>
      </p:sp>
      <p:grpSp>
        <p:nvGrpSpPr>
          <p:cNvPr id="16" name="Group 15">
            <a:extLst>
              <a:ext uri="{FF2B5EF4-FFF2-40B4-BE49-F238E27FC236}">
                <a16:creationId xmlns:a16="http://schemas.microsoft.com/office/drawing/2014/main" id="{FDC0AC22-45CD-C9CC-52FB-CE1639FAC6B4}"/>
              </a:ext>
            </a:extLst>
          </p:cNvPr>
          <p:cNvGrpSpPr/>
          <p:nvPr/>
        </p:nvGrpSpPr>
        <p:grpSpPr>
          <a:xfrm>
            <a:off x="3532914" y="2763174"/>
            <a:ext cx="4667694" cy="2626184"/>
            <a:chOff x="3532914" y="2763174"/>
            <a:chExt cx="4667694" cy="2626184"/>
          </a:xfrm>
        </p:grpSpPr>
        <p:grpSp>
          <p:nvGrpSpPr>
            <p:cNvPr id="8" name="Group 7">
              <a:extLst>
                <a:ext uri="{FF2B5EF4-FFF2-40B4-BE49-F238E27FC236}">
                  <a16:creationId xmlns:a16="http://schemas.microsoft.com/office/drawing/2014/main" id="{D2DAC08E-DA66-5C39-4A92-2375B4445B08}"/>
                </a:ext>
              </a:extLst>
            </p:cNvPr>
            <p:cNvGrpSpPr/>
            <p:nvPr/>
          </p:nvGrpSpPr>
          <p:grpSpPr>
            <a:xfrm>
              <a:off x="3532915" y="3233375"/>
              <a:ext cx="4667693" cy="2155983"/>
              <a:chOff x="1627915" y="3279775"/>
              <a:chExt cx="4667693" cy="2155983"/>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1627915" y="3279775"/>
                <a:ext cx="4667693" cy="2155983"/>
                <a:chOff x="1524000" y="3352800"/>
                <a:chExt cx="4667693" cy="2155983"/>
              </a:xfrm>
            </p:grpSpPr>
            <p:sp>
              <p:nvSpPr>
                <p:cNvPr id="4" name="TextBox 3">
                  <a:extLst>
                    <a:ext uri="{FF2B5EF4-FFF2-40B4-BE49-F238E27FC236}">
                      <a16:creationId xmlns:a16="http://schemas.microsoft.com/office/drawing/2014/main" id="{F281C13B-D08C-41C7-95F0-994DE7700A16}"/>
                    </a:ext>
                  </a:extLst>
                </p:cNvPr>
                <p:cNvSpPr txBox="1"/>
                <p:nvPr/>
              </p:nvSpPr>
              <p:spPr>
                <a:xfrm>
                  <a:off x="5257263" y="3821651"/>
                  <a:ext cx="733784" cy="1477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a:t>
                  </a:r>
                </a:p>
                <a:p>
                  <a:pPr algn="ctr"/>
                  <a:r>
                    <a:rPr lang="en-US" dirty="0"/>
                    <a:t>S</a:t>
                  </a:r>
                </a:p>
                <a:p>
                  <a:pPr algn="ctr"/>
                  <a:r>
                    <a:rPr lang="en-US" dirty="0"/>
                    <a:t>S</a:t>
                  </a:r>
                </a:p>
                <a:p>
                  <a:pPr algn="ctr"/>
                  <a:r>
                    <a:rPr lang="en-US" dirty="0"/>
                    <a:t>E</a:t>
                  </a:r>
                </a:p>
                <a:p>
                  <a:pPr algn="ctr"/>
                  <a:r>
                    <a:rPr lang="en-US"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262534"/>
                  <a:ext cx="1476876" cy="758388"/>
                </a:xfrm>
                <a:prstGeom prst="straightConnector1">
                  <a:avLst/>
                </a:prstGeom>
                <a:ln w="76200">
                  <a:solidFill>
                    <a:schemeClr val="accent5"/>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600575" y="4077868"/>
                  <a:ext cx="381000" cy="369332"/>
                </a:xfrm>
                <a:prstGeom prst="rect">
                  <a:avLst/>
                </a:prstGeom>
                <a:noFill/>
              </p:spPr>
              <p:txBody>
                <a:bodyPr wrap="square" rtlCol="0">
                  <a:spAutoFit/>
                </a:bodyPr>
                <a:lstStyle/>
                <a:p>
                  <a:r>
                    <a:rPr lang="en-US"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599715" y="4341449"/>
                  <a:ext cx="38100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589562" y="4651590"/>
                  <a:ext cx="381000" cy="369332"/>
                </a:xfrm>
                <a:prstGeom prst="rect">
                  <a:avLst/>
                </a:prstGeom>
                <a:noFill/>
              </p:spPr>
              <p:txBody>
                <a:bodyPr wrap="square" rtlCol="0">
                  <a:spAutoFit/>
                </a:bodyPr>
                <a:lstStyle/>
                <a:p>
                  <a:r>
                    <a:rPr lang="en-US"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369332"/>
                </a:xfrm>
                <a:prstGeom prst="rect">
                  <a:avLst/>
                </a:prstGeom>
                <a:noFill/>
              </p:spPr>
              <p:txBody>
                <a:bodyPr wrap="square" rtlCol="0">
                  <a:spAutoFit/>
                </a:bodyPr>
                <a:lstStyle/>
                <a:p>
                  <a:r>
                    <a:rPr lang="en-US"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9562" y="3813897"/>
                  <a:ext cx="3810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621382" y="4071051"/>
                  <a:ext cx="1769250" cy="738664"/>
                </a:xfrm>
                <a:prstGeom prst="rect">
                  <a:avLst/>
                </a:prstGeom>
                <a:noFill/>
              </p:spPr>
              <p:txBody>
                <a:bodyPr wrap="square" rtlCol="0">
                  <a:spAutoFit/>
                </a:bodyPr>
                <a:lstStyle/>
                <a:p>
                  <a:pPr algn="ctr"/>
                  <a:endParaRPr lang="en-US" sz="1400" dirty="0"/>
                </a:p>
                <a:p>
                  <a:pPr algn="ctr"/>
                  <a:r>
                    <a:rPr lang="en-US" sz="1400" dirty="0"/>
                    <a:t>Current step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319892" y="3427041"/>
                  <a:ext cx="608526" cy="369332"/>
                </a:xfrm>
                <a:prstGeom prst="rect">
                  <a:avLst/>
                </a:prstGeom>
                <a:noFill/>
              </p:spPr>
              <p:txBody>
                <a:bodyPr wrap="square" rtlCol="0">
                  <a:spAutoFit/>
                </a:bodyPr>
                <a:lstStyle/>
                <a:p>
                  <a:r>
                    <a:rPr lang="en-US" dirty="0"/>
                    <a:t>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4667693" cy="21559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369332"/>
                </a:xfrm>
                <a:prstGeom prst="rect">
                  <a:avLst/>
                </a:prstGeom>
                <a:noFill/>
              </p:spPr>
              <p:txBody>
                <a:bodyPr wrap="square" rtlCol="0">
                  <a:spAutoFit/>
                </a:bodyPr>
                <a:lstStyle/>
                <a:p>
                  <a:r>
                    <a:rPr lang="en-US" b="1" dirty="0"/>
                    <a:t>Agent</a:t>
                  </a:r>
                </a:p>
              </p:txBody>
            </p:sp>
          </p:grpSp>
          <p:sp>
            <p:nvSpPr>
              <p:cNvPr id="6" name="TextBox 5">
                <a:extLst>
                  <a:ext uri="{FF2B5EF4-FFF2-40B4-BE49-F238E27FC236}">
                    <a16:creationId xmlns:a16="http://schemas.microsoft.com/office/drawing/2014/main" id="{8B6CE156-836D-54DA-6E79-02A95E464995}"/>
                  </a:ext>
                </a:extLst>
              </p:cNvPr>
              <p:cNvSpPr txBox="1"/>
              <p:nvPr/>
            </p:nvSpPr>
            <p:spPr>
              <a:xfrm>
                <a:off x="4693477" y="4844560"/>
                <a:ext cx="381000" cy="369332"/>
              </a:xfrm>
              <a:prstGeom prst="rect">
                <a:avLst/>
              </a:prstGeom>
              <a:noFill/>
            </p:spPr>
            <p:txBody>
              <a:bodyPr wrap="square" rtlCol="0">
                <a:spAutoFit/>
              </a:bodyPr>
              <a:lstStyle/>
              <a:p>
                <a:r>
                  <a:rPr lang="en-US" dirty="0"/>
                  <a:t>…</a:t>
                </a:r>
              </a:p>
            </p:txBody>
          </p:sp>
        </p:grpSp>
        <p:sp>
          <p:nvSpPr>
            <p:cNvPr id="37" name="TextBox 36">
              <a:extLst>
                <a:ext uri="{FF2B5EF4-FFF2-40B4-BE49-F238E27FC236}">
                  <a16:creationId xmlns:a16="http://schemas.microsoft.com/office/drawing/2014/main" id="{9678B282-B10F-72AF-B852-FC232480871E}"/>
                </a:ext>
              </a:extLst>
            </p:cNvPr>
            <p:cNvSpPr txBox="1"/>
            <p:nvPr/>
          </p:nvSpPr>
          <p:spPr>
            <a:xfrm>
              <a:off x="3532914" y="2763174"/>
              <a:ext cx="4667693" cy="369332"/>
            </a:xfrm>
            <a:prstGeom prst="rect">
              <a:avLst/>
            </a:prstGeom>
            <a:noFill/>
          </p:spPr>
          <p:txBody>
            <a:bodyPr wrap="square">
              <a:spAutoFit/>
            </a:bodyPr>
            <a:lstStyle/>
            <a:p>
              <a:r>
                <a:rPr lang="en-US" b="1" dirty="0"/>
                <a:t>Execution of the plan </a:t>
              </a:r>
              <a:r>
                <a:rPr lang="en-US" dirty="0"/>
                <a:t>at step 2 returns action S</a:t>
              </a:r>
            </a:p>
          </p:txBody>
        </p:sp>
      </p:grpSp>
      <p:cxnSp>
        <p:nvCxnSpPr>
          <p:cNvPr id="18" name="Connector: Elbow 17">
            <a:extLst>
              <a:ext uri="{FF2B5EF4-FFF2-40B4-BE49-F238E27FC236}">
                <a16:creationId xmlns:a16="http://schemas.microsoft.com/office/drawing/2014/main" id="{9551AF79-6B93-19AF-9461-B0B0BD3C7342}"/>
              </a:ext>
            </a:extLst>
          </p:cNvPr>
          <p:cNvCxnSpPr>
            <a:stCxn id="9" idx="2"/>
            <a:endCxn id="4" idx="2"/>
          </p:cNvCxnSpPr>
          <p:nvPr/>
        </p:nvCxnSpPr>
        <p:spPr>
          <a:xfrm rot="5400000" flipH="1" flipV="1">
            <a:off x="4568824" y="2544220"/>
            <a:ext cx="428912" cy="5699579"/>
          </a:xfrm>
          <a:prstGeom prst="bentConnector3">
            <a:avLst>
              <a:gd name="adj1" fmla="val -53298"/>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0" name="Group 19">
            <a:extLst>
              <a:ext uri="{FF2B5EF4-FFF2-40B4-BE49-F238E27FC236}">
                <a16:creationId xmlns:a16="http://schemas.microsoft.com/office/drawing/2014/main" id="{6CECFECF-C911-0734-8EFD-0D8A1C970E3D}"/>
              </a:ext>
            </a:extLst>
          </p:cNvPr>
          <p:cNvGrpSpPr/>
          <p:nvPr/>
        </p:nvGrpSpPr>
        <p:grpSpPr>
          <a:xfrm>
            <a:off x="737697" y="2763174"/>
            <a:ext cx="2391587" cy="2845292"/>
            <a:chOff x="737697" y="2763174"/>
            <a:chExt cx="2391587" cy="2845292"/>
          </a:xfrm>
        </p:grpSpPr>
        <p:grpSp>
          <p:nvGrpSpPr>
            <p:cNvPr id="15" name="Group 14">
              <a:extLst>
                <a:ext uri="{FF2B5EF4-FFF2-40B4-BE49-F238E27FC236}">
                  <a16:creationId xmlns:a16="http://schemas.microsoft.com/office/drawing/2014/main" id="{105E9A0B-6D26-4285-5407-0CF504A8341C}"/>
                </a:ext>
              </a:extLst>
            </p:cNvPr>
            <p:cNvGrpSpPr/>
            <p:nvPr/>
          </p:nvGrpSpPr>
          <p:grpSpPr>
            <a:xfrm>
              <a:off x="737697" y="2763174"/>
              <a:ext cx="2391587" cy="2845292"/>
              <a:chOff x="737697" y="2763174"/>
              <a:chExt cx="2391587" cy="2845292"/>
            </a:xfrm>
          </p:grpSpPr>
          <p:grpSp>
            <p:nvGrpSpPr>
              <p:cNvPr id="30" name="Group 29">
                <a:extLst>
                  <a:ext uri="{FF2B5EF4-FFF2-40B4-BE49-F238E27FC236}">
                    <a16:creationId xmlns:a16="http://schemas.microsoft.com/office/drawing/2014/main" id="{A0AAA342-B0CA-365A-B50F-F3B4B8FEB04C}"/>
                  </a:ext>
                </a:extLst>
              </p:cNvPr>
              <p:cNvGrpSpPr/>
              <p:nvPr/>
            </p:nvGrpSpPr>
            <p:grpSpPr>
              <a:xfrm>
                <a:off x="737697" y="3216879"/>
                <a:ext cx="2391587" cy="2391587"/>
                <a:chOff x="6347505" y="3279775"/>
                <a:chExt cx="2391587" cy="2391587"/>
              </a:xfrm>
            </p:grpSpPr>
            <p:pic>
              <p:nvPicPr>
                <p:cNvPr id="9" name="Picture 2">
                  <a:extLst>
                    <a:ext uri="{FF2B5EF4-FFF2-40B4-BE49-F238E27FC236}">
                      <a16:creationId xmlns:a16="http://schemas.microsoft.com/office/drawing/2014/main" id="{9A694FE3-5561-7D96-5BC7-3DC26FC998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347505" y="3279775"/>
                  <a:ext cx="2391587" cy="2391587"/>
                </a:xfrm>
                <a:prstGeom prst="rect">
                  <a:avLst/>
                </a:prstGeom>
                <a:noFill/>
                <a:ln w="9525">
                  <a:noFill/>
                  <a:miter lim="800000"/>
                  <a:headEnd/>
                  <a:tailEnd/>
                </a:ln>
              </p:spPr>
            </p:pic>
            <p:cxnSp>
              <p:nvCxnSpPr>
                <p:cNvPr id="19" name="Straight Arrow Connector 18">
                  <a:extLst>
                    <a:ext uri="{FF2B5EF4-FFF2-40B4-BE49-F238E27FC236}">
                      <a16:creationId xmlns:a16="http://schemas.microsoft.com/office/drawing/2014/main" id="{15034E05-5278-4E1D-2D73-A17E96595D33}"/>
                    </a:ext>
                  </a:extLst>
                </p:cNvPr>
                <p:cNvCxnSpPr>
                  <a:cxnSpLocks/>
                </p:cNvCxnSpPr>
                <p:nvPr/>
              </p:nvCxnSpPr>
              <p:spPr>
                <a:xfrm>
                  <a:off x="6553200" y="3292492"/>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8F654D57-D174-7F84-8E16-1FC52CAFFBD6}"/>
                    </a:ext>
                  </a:extLst>
                </p:cNvPr>
                <p:cNvCxnSpPr>
                  <a:cxnSpLocks/>
                </p:cNvCxnSpPr>
                <p:nvPr/>
              </p:nvCxnSpPr>
              <p:spPr>
                <a:xfrm>
                  <a:off x="6553200" y="3429000"/>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50EEEBA-990B-3A34-05BE-C96E4D74D25F}"/>
                    </a:ext>
                  </a:extLst>
                </p:cNvPr>
                <p:cNvCxnSpPr>
                  <a:cxnSpLocks/>
                </p:cNvCxnSpPr>
                <p:nvPr/>
              </p:nvCxnSpPr>
              <p:spPr>
                <a:xfrm>
                  <a:off x="6553200" y="3584575"/>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F6808E85-5ECF-EDED-22A2-4B43D07B9E71}"/>
                    </a:ext>
                  </a:extLst>
                </p:cNvPr>
                <p:cNvCxnSpPr>
                  <a:cxnSpLocks/>
                </p:cNvCxnSpPr>
                <p:nvPr/>
              </p:nvCxnSpPr>
              <p:spPr>
                <a:xfrm rot="16200000">
                  <a:off x="6653642" y="3659187"/>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6" name="TextBox 35">
                <a:extLst>
                  <a:ext uri="{FF2B5EF4-FFF2-40B4-BE49-F238E27FC236}">
                    <a16:creationId xmlns:a16="http://schemas.microsoft.com/office/drawing/2014/main" id="{FA48CFE2-1E92-9DFF-9A57-1C84037F4E51}"/>
                  </a:ext>
                </a:extLst>
              </p:cNvPr>
              <p:cNvSpPr txBox="1"/>
              <p:nvPr/>
            </p:nvSpPr>
            <p:spPr>
              <a:xfrm>
                <a:off x="1118447" y="2763174"/>
                <a:ext cx="1929553" cy="369332"/>
              </a:xfrm>
              <a:prstGeom prst="rect">
                <a:avLst/>
              </a:prstGeom>
              <a:noFill/>
            </p:spPr>
            <p:txBody>
              <a:bodyPr wrap="square">
                <a:spAutoFit/>
              </a:bodyPr>
              <a:lstStyle/>
              <a:p>
                <a:r>
                  <a:rPr lang="en-US" b="1" dirty="0"/>
                  <a:t>Planning function</a:t>
                </a:r>
              </a:p>
            </p:txBody>
          </p:sp>
          <p:sp>
            <p:nvSpPr>
              <p:cNvPr id="38" name="TextBox 37">
                <a:extLst>
                  <a:ext uri="{FF2B5EF4-FFF2-40B4-BE49-F238E27FC236}">
                    <a16:creationId xmlns:a16="http://schemas.microsoft.com/office/drawing/2014/main" id="{DAB6D509-C389-EABF-6961-9FA3C4320F66}"/>
                  </a:ext>
                </a:extLst>
              </p:cNvPr>
              <p:cNvSpPr txBox="1"/>
              <p:nvPr/>
            </p:nvSpPr>
            <p:spPr>
              <a:xfrm rot="16200000">
                <a:off x="982591" y="3466519"/>
                <a:ext cx="271712" cy="369332"/>
              </a:xfrm>
              <a:prstGeom prst="rect">
                <a:avLst/>
              </a:prstGeom>
              <a:noFill/>
            </p:spPr>
            <p:txBody>
              <a:bodyPr wrap="square" rtlCol="0">
                <a:spAutoFit/>
              </a:bodyPr>
              <a:lstStyle/>
              <a:p>
                <a:r>
                  <a:rPr lang="en-US" dirty="0">
                    <a:solidFill>
                      <a:schemeClr val="accent6"/>
                    </a:solidFill>
                  </a:rPr>
                  <a:t>…</a:t>
                </a:r>
              </a:p>
            </p:txBody>
          </p:sp>
        </p:grpSp>
        <p:sp>
          <p:nvSpPr>
            <p:cNvPr id="17" name="TextBox 16">
              <a:extLst>
                <a:ext uri="{FF2B5EF4-FFF2-40B4-BE49-F238E27FC236}">
                  <a16:creationId xmlns:a16="http://schemas.microsoft.com/office/drawing/2014/main" id="{1F01E6D7-AB28-F345-6193-0FEDE799A5F6}"/>
                </a:ext>
              </a:extLst>
            </p:cNvPr>
            <p:cNvSpPr txBox="1"/>
            <p:nvPr/>
          </p:nvSpPr>
          <p:spPr>
            <a:xfrm rot="1174007">
              <a:off x="1039481" y="4215587"/>
              <a:ext cx="1786772" cy="369332"/>
            </a:xfrm>
            <a:prstGeom prst="rect">
              <a:avLst/>
            </a:prstGeom>
            <a:ln/>
          </p:spPr>
          <p:style>
            <a:lnRef idx="3">
              <a:schemeClr val="lt1"/>
            </a:lnRef>
            <a:fillRef idx="1">
              <a:schemeClr val="accent3"/>
            </a:fillRef>
            <a:effectRef idx="1">
              <a:schemeClr val="accent3"/>
            </a:effectRef>
            <a:fontRef idx="minor">
              <a:schemeClr val="lt1"/>
            </a:fontRef>
          </p:style>
          <p:txBody>
            <a:bodyPr wrap="square">
              <a:spAutoFit/>
            </a:bodyPr>
            <a:lstStyle/>
            <a:p>
              <a:r>
                <a:rPr lang="en-US" b="1" dirty="0"/>
                <a:t>Transition model</a:t>
              </a:r>
            </a:p>
          </p:txBody>
        </p:sp>
      </p:grpSp>
    </p:spTree>
    <p:extLst>
      <p:ext uri="{BB962C8B-B14F-4D97-AF65-F5344CB8AC3E}">
        <p14:creationId xmlns:p14="http://schemas.microsoft.com/office/powerpoint/2010/main" val="220404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8D72-99B9-A207-E474-95FE2AEE3379}"/>
              </a:ext>
            </a:extLst>
          </p:cNvPr>
          <p:cNvSpPr>
            <a:spLocks noGrp="1"/>
          </p:cNvSpPr>
          <p:nvPr>
            <p:ph type="title"/>
          </p:nvPr>
        </p:nvSpPr>
        <p:spPr>
          <a:xfrm>
            <a:off x="628650" y="365127"/>
            <a:ext cx="7886700" cy="1035110"/>
          </a:xfrm>
        </p:spPr>
        <p:txBody>
          <a:bodyPr>
            <a:normAutofit/>
          </a:bodyPr>
          <a:lstStyle/>
          <a:p>
            <a:r>
              <a:rPr lang="en-US" sz="2800" dirty="0"/>
              <a:t>Complete Planning Agent to Solve a Maze</a:t>
            </a:r>
          </a:p>
        </p:txBody>
      </p:sp>
      <p:sp>
        <p:nvSpPr>
          <p:cNvPr id="81" name="TextBox 80">
            <a:extLst>
              <a:ext uri="{FF2B5EF4-FFF2-40B4-BE49-F238E27FC236}">
                <a16:creationId xmlns:a16="http://schemas.microsoft.com/office/drawing/2014/main" id="{13822271-07B3-F1D4-8308-615D8DE88316}"/>
              </a:ext>
            </a:extLst>
          </p:cNvPr>
          <p:cNvSpPr txBox="1"/>
          <p:nvPr/>
        </p:nvSpPr>
        <p:spPr>
          <a:xfrm>
            <a:off x="432690" y="5856889"/>
            <a:ext cx="841357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event loop calls the agent function for the next action.</a:t>
            </a:r>
          </a:p>
          <a:p>
            <a:pPr marL="285750" indent="-285750">
              <a:buFont typeface="Arial" panose="020B0604020202020204" pitchFamily="34" charset="0"/>
              <a:buChar char="•"/>
            </a:pPr>
            <a:r>
              <a:rPr lang="en-US" sz="1600" dirty="0"/>
              <a:t>The agent function follows the plan or calls the planning function if there is no plan yet or it thinks the current plan does not work based on the percepts (replanning).</a:t>
            </a:r>
          </a:p>
        </p:txBody>
      </p:sp>
      <p:grpSp>
        <p:nvGrpSpPr>
          <p:cNvPr id="6" name="Group 5">
            <a:extLst>
              <a:ext uri="{FF2B5EF4-FFF2-40B4-BE49-F238E27FC236}">
                <a16:creationId xmlns:a16="http://schemas.microsoft.com/office/drawing/2014/main" id="{B35FBD37-E1A8-6E2B-5B8B-42EA3697236B}"/>
              </a:ext>
            </a:extLst>
          </p:cNvPr>
          <p:cNvGrpSpPr/>
          <p:nvPr/>
        </p:nvGrpSpPr>
        <p:grpSpPr>
          <a:xfrm>
            <a:off x="914400" y="1371600"/>
            <a:ext cx="7086600" cy="4453794"/>
            <a:chOff x="838200" y="1371600"/>
            <a:chExt cx="7086600" cy="4453794"/>
          </a:xfrm>
        </p:grpSpPr>
        <p:sp>
          <p:nvSpPr>
            <p:cNvPr id="4" name="Rectangle 3">
              <a:extLst>
                <a:ext uri="{FF2B5EF4-FFF2-40B4-BE49-F238E27FC236}">
                  <a16:creationId xmlns:a16="http://schemas.microsoft.com/office/drawing/2014/main" id="{47EE04EB-FDAD-F984-D610-9EC783632DAA}"/>
                </a:ext>
              </a:extLst>
            </p:cNvPr>
            <p:cNvSpPr/>
            <p:nvPr/>
          </p:nvSpPr>
          <p:spPr>
            <a:xfrm>
              <a:off x="838200" y="2260852"/>
              <a:ext cx="4565477"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2F070FF-4D65-E7C9-1ACB-B36EF1F4C786}"/>
                </a:ext>
              </a:extLst>
            </p:cNvPr>
            <p:cNvSpPr/>
            <p:nvPr/>
          </p:nvSpPr>
          <p:spPr>
            <a:xfrm>
              <a:off x="6477000" y="2260852"/>
              <a:ext cx="1447800"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Physical Maze</a:t>
              </a:r>
            </a:p>
          </p:txBody>
        </p:sp>
        <p:sp>
          <p:nvSpPr>
            <p:cNvPr id="12" name="TextBox 11">
              <a:extLst>
                <a:ext uri="{FF2B5EF4-FFF2-40B4-BE49-F238E27FC236}">
                  <a16:creationId xmlns:a16="http://schemas.microsoft.com/office/drawing/2014/main" id="{A79A5B77-0753-3C80-0701-85ED846E29E5}"/>
                </a:ext>
              </a:extLst>
            </p:cNvPr>
            <p:cNvSpPr txBox="1"/>
            <p:nvPr/>
          </p:nvSpPr>
          <p:spPr>
            <a:xfrm>
              <a:off x="3388701" y="1371600"/>
              <a:ext cx="1898478" cy="738664"/>
            </a:xfrm>
            <a:prstGeom prst="rect">
              <a:avLst/>
            </a:prstGeom>
            <a:noFill/>
          </p:spPr>
          <p:txBody>
            <a:bodyPr wrap="square" rtlCol="0">
              <a:spAutoFit/>
            </a:bodyPr>
            <a:lstStyle/>
            <a:p>
              <a:r>
                <a:rPr lang="en-US" sz="1400" dirty="0"/>
                <a:t>Map </a:t>
              </a:r>
              <a:br>
                <a:rPr lang="en-US" sz="1400" dirty="0"/>
              </a:br>
              <a:r>
                <a:rPr lang="en-US" sz="1400" dirty="0"/>
                <a:t>= Transition function + initial and goal state</a:t>
              </a:r>
            </a:p>
          </p:txBody>
        </p:sp>
        <p:cxnSp>
          <p:nvCxnSpPr>
            <p:cNvPr id="14" name="Straight Arrow Connector 13">
              <a:extLst>
                <a:ext uri="{FF2B5EF4-FFF2-40B4-BE49-F238E27FC236}">
                  <a16:creationId xmlns:a16="http://schemas.microsoft.com/office/drawing/2014/main" id="{00F7312F-513F-182C-CCBF-62BEAC8F8370}"/>
                </a:ext>
              </a:extLst>
            </p:cNvPr>
            <p:cNvCxnSpPr>
              <a:cxnSpLocks/>
              <a:endCxn id="24" idx="3"/>
            </p:cNvCxnSpPr>
            <p:nvPr/>
          </p:nvCxnSpPr>
          <p:spPr>
            <a:xfrm flipH="1">
              <a:off x="5098877" y="2700477"/>
              <a:ext cx="15305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078E14E-CE8B-4CAA-DD9E-B4F589A9AB0D}"/>
                </a:ext>
              </a:extLst>
            </p:cNvPr>
            <p:cNvCxnSpPr>
              <a:cxnSpLocks/>
              <a:stCxn id="25" idx="3"/>
            </p:cNvCxnSpPr>
            <p:nvPr/>
          </p:nvCxnSpPr>
          <p:spPr>
            <a:xfrm>
              <a:off x="5201581" y="4991775"/>
              <a:ext cx="15802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4AA1C588-96F1-EE94-0BDE-75EB05E5E306}"/>
                </a:ext>
              </a:extLst>
            </p:cNvPr>
            <p:cNvSpPr txBox="1"/>
            <p:nvPr/>
          </p:nvSpPr>
          <p:spPr>
            <a:xfrm>
              <a:off x="4184477" y="2515811"/>
              <a:ext cx="914400" cy="369332"/>
            </a:xfrm>
            <a:prstGeom prst="rect">
              <a:avLst/>
            </a:prstGeom>
            <a:noFill/>
          </p:spPr>
          <p:txBody>
            <a:bodyPr wrap="square" rtlCol="0">
              <a:spAutoFit/>
            </a:bodyPr>
            <a:lstStyle/>
            <a:p>
              <a:r>
                <a:rPr lang="en-US" dirty="0"/>
                <a:t>Sensors</a:t>
              </a:r>
            </a:p>
          </p:txBody>
        </p:sp>
        <p:sp>
          <p:nvSpPr>
            <p:cNvPr id="25" name="TextBox 24">
              <a:extLst>
                <a:ext uri="{FF2B5EF4-FFF2-40B4-BE49-F238E27FC236}">
                  <a16:creationId xmlns:a16="http://schemas.microsoft.com/office/drawing/2014/main" id="{EA083DFE-4C36-0C94-8302-313F526159A3}"/>
                </a:ext>
              </a:extLst>
            </p:cNvPr>
            <p:cNvSpPr txBox="1"/>
            <p:nvPr/>
          </p:nvSpPr>
          <p:spPr>
            <a:xfrm>
              <a:off x="4081772" y="4807109"/>
              <a:ext cx="1119809" cy="369332"/>
            </a:xfrm>
            <a:prstGeom prst="rect">
              <a:avLst/>
            </a:prstGeom>
            <a:noFill/>
          </p:spPr>
          <p:txBody>
            <a:bodyPr wrap="square" rtlCol="0">
              <a:spAutoFit/>
            </a:bodyPr>
            <a:lstStyle/>
            <a:p>
              <a:r>
                <a:rPr lang="en-US" dirty="0"/>
                <a:t>Actuators</a:t>
              </a:r>
            </a:p>
          </p:txBody>
        </p:sp>
        <p:sp>
          <p:nvSpPr>
            <p:cNvPr id="26" name="Flowchart: Document 25">
              <a:extLst>
                <a:ext uri="{FF2B5EF4-FFF2-40B4-BE49-F238E27FC236}">
                  <a16:creationId xmlns:a16="http://schemas.microsoft.com/office/drawing/2014/main" id="{A1D0D1DE-2930-B85A-AEA6-1BA5C797D282}"/>
                </a:ext>
              </a:extLst>
            </p:cNvPr>
            <p:cNvSpPr/>
            <p:nvPr/>
          </p:nvSpPr>
          <p:spPr>
            <a:xfrm>
              <a:off x="2671633" y="3634091"/>
              <a:ext cx="609600" cy="937591"/>
            </a:xfrm>
            <a:prstGeom prst="flowChartDocumen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Plan</a:t>
              </a:r>
            </a:p>
          </p:txBody>
        </p:sp>
        <p:sp>
          <p:nvSpPr>
            <p:cNvPr id="27" name="Rectangle 26">
              <a:extLst>
                <a:ext uri="{FF2B5EF4-FFF2-40B4-BE49-F238E27FC236}">
                  <a16:creationId xmlns:a16="http://schemas.microsoft.com/office/drawing/2014/main" id="{4B335A07-30C7-7F2F-6DE2-F2603A478600}"/>
                </a:ext>
              </a:extLst>
            </p:cNvPr>
            <p:cNvSpPr/>
            <p:nvPr/>
          </p:nvSpPr>
          <p:spPr>
            <a:xfrm>
              <a:off x="2328733" y="2476546"/>
              <a:ext cx="1295400" cy="63541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Planning function</a:t>
              </a:r>
            </a:p>
          </p:txBody>
        </p:sp>
        <p:sp>
          <p:nvSpPr>
            <p:cNvPr id="29" name="Rectangle 28">
              <a:extLst>
                <a:ext uri="{FF2B5EF4-FFF2-40B4-BE49-F238E27FC236}">
                  <a16:creationId xmlns:a16="http://schemas.microsoft.com/office/drawing/2014/main" id="{8B8FE497-FD5A-414F-B390-B1A3A187D04A}"/>
                </a:ext>
              </a:extLst>
            </p:cNvPr>
            <p:cNvSpPr/>
            <p:nvPr/>
          </p:nvSpPr>
          <p:spPr>
            <a:xfrm>
              <a:off x="3991779" y="3569242"/>
              <a:ext cx="1295400" cy="6354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Agent function</a:t>
              </a:r>
            </a:p>
          </p:txBody>
        </p:sp>
        <p:cxnSp>
          <p:nvCxnSpPr>
            <p:cNvPr id="30" name="Straight Arrow Connector 29">
              <a:extLst>
                <a:ext uri="{FF2B5EF4-FFF2-40B4-BE49-F238E27FC236}">
                  <a16:creationId xmlns:a16="http://schemas.microsoft.com/office/drawing/2014/main" id="{A148EE61-3EA1-E3B4-4B55-BEEC9867BF7E}"/>
                </a:ext>
              </a:extLst>
            </p:cNvPr>
            <p:cNvCxnSpPr>
              <a:cxnSpLocks/>
              <a:stCxn id="75" idx="2"/>
              <a:endCxn id="27" idx="0"/>
            </p:cNvCxnSpPr>
            <p:nvPr/>
          </p:nvCxnSpPr>
          <p:spPr>
            <a:xfrm>
              <a:off x="2976433" y="2155611"/>
              <a:ext cx="0" cy="3209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AEBF7BB-9215-C0AF-2072-EF71F603943A}"/>
                </a:ext>
              </a:extLst>
            </p:cNvPr>
            <p:cNvCxnSpPr>
              <a:stCxn id="24" idx="2"/>
              <a:endCxn id="29" idx="0"/>
            </p:cNvCxnSpPr>
            <p:nvPr/>
          </p:nvCxnSpPr>
          <p:spPr>
            <a:xfrm flipH="1">
              <a:off x="4639479" y="2885143"/>
              <a:ext cx="2198" cy="684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CB43D0F8-D6D4-A99A-BDBD-1CB85F0EF0AB}"/>
                </a:ext>
              </a:extLst>
            </p:cNvPr>
            <p:cNvCxnSpPr>
              <a:cxnSpLocks/>
              <a:stCxn id="29" idx="2"/>
              <a:endCxn id="25" idx="0"/>
            </p:cNvCxnSpPr>
            <p:nvPr/>
          </p:nvCxnSpPr>
          <p:spPr>
            <a:xfrm>
              <a:off x="4639479" y="4204653"/>
              <a:ext cx="2198" cy="6024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4EFB613D-1690-C492-C50D-D118275F3CAF}"/>
                </a:ext>
              </a:extLst>
            </p:cNvPr>
            <p:cNvCxnSpPr>
              <a:cxnSpLocks/>
              <a:stCxn id="27" idx="2"/>
              <a:endCxn id="26" idx="0"/>
            </p:cNvCxnSpPr>
            <p:nvPr/>
          </p:nvCxnSpPr>
          <p:spPr>
            <a:xfrm>
              <a:off x="2976433" y="3111957"/>
              <a:ext cx="0" cy="5221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0B7C1EE7-71F7-6B4F-D34C-379DCC7C376F}"/>
                </a:ext>
              </a:extLst>
            </p:cNvPr>
            <p:cNvSpPr/>
            <p:nvPr/>
          </p:nvSpPr>
          <p:spPr>
            <a:xfrm>
              <a:off x="2471120" y="4673049"/>
              <a:ext cx="898563" cy="41347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50" dirty="0"/>
                <a:t>Current step in plan</a:t>
              </a:r>
            </a:p>
          </p:txBody>
        </p:sp>
        <p:cxnSp>
          <p:nvCxnSpPr>
            <p:cNvPr id="58" name="Straight Arrow Connector 57">
              <a:extLst>
                <a:ext uri="{FF2B5EF4-FFF2-40B4-BE49-F238E27FC236}">
                  <a16:creationId xmlns:a16="http://schemas.microsoft.com/office/drawing/2014/main" id="{153297F0-3177-04CD-16C2-36C9AB8FDEB0}"/>
                </a:ext>
              </a:extLst>
            </p:cNvPr>
            <p:cNvCxnSpPr>
              <a:cxnSpLocks/>
            </p:cNvCxnSpPr>
            <p:nvPr/>
          </p:nvCxnSpPr>
          <p:spPr>
            <a:xfrm flipH="1" flipV="1">
              <a:off x="3624133" y="2794251"/>
              <a:ext cx="384261" cy="7916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2AC11F8C-0F28-1F74-A8AC-B78E269513FC}"/>
                </a:ext>
              </a:extLst>
            </p:cNvPr>
            <p:cNvCxnSpPr>
              <a:stCxn id="26" idx="3"/>
              <a:endCxn id="29" idx="1"/>
            </p:cNvCxnSpPr>
            <p:nvPr/>
          </p:nvCxnSpPr>
          <p:spPr>
            <a:xfrm flipV="1">
              <a:off x="3281233" y="3886948"/>
              <a:ext cx="710546" cy="215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C2DC9E51-BDEE-14E6-1A5F-B87C11A51AD9}"/>
                </a:ext>
              </a:extLst>
            </p:cNvPr>
            <p:cNvCxnSpPr>
              <a:cxnSpLocks/>
              <a:stCxn id="54" idx="3"/>
              <a:endCxn id="29" idx="1"/>
            </p:cNvCxnSpPr>
            <p:nvPr/>
          </p:nvCxnSpPr>
          <p:spPr>
            <a:xfrm flipV="1">
              <a:off x="3369683" y="3886948"/>
              <a:ext cx="622096" cy="992841"/>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6" name="TextBox 65">
              <a:extLst>
                <a:ext uri="{FF2B5EF4-FFF2-40B4-BE49-F238E27FC236}">
                  <a16:creationId xmlns:a16="http://schemas.microsoft.com/office/drawing/2014/main" id="{A832D720-62A7-875A-50E7-2D1B1CF429F3}"/>
                </a:ext>
              </a:extLst>
            </p:cNvPr>
            <p:cNvSpPr txBox="1"/>
            <p:nvPr/>
          </p:nvSpPr>
          <p:spPr>
            <a:xfrm>
              <a:off x="903192" y="2428726"/>
              <a:ext cx="1495996" cy="2000548"/>
            </a:xfrm>
            <a:prstGeom prst="rect">
              <a:avLst/>
            </a:prstGeom>
            <a:noFill/>
          </p:spPr>
          <p:txBody>
            <a:bodyPr wrap="square" rtlCol="0">
              <a:spAutoFit/>
            </a:bodyPr>
            <a:lstStyle/>
            <a:p>
              <a:r>
                <a:rPr lang="en-US" sz="1600" b="1" dirty="0"/>
                <a:t>Physical agent </a:t>
              </a:r>
            </a:p>
            <a:p>
              <a:endParaRPr lang="en-US" sz="1200" dirty="0"/>
            </a:p>
            <a:p>
              <a:r>
                <a:rPr lang="en-US" sz="1200" dirty="0"/>
                <a:t>has an event loop:</a:t>
              </a:r>
            </a:p>
            <a:p>
              <a:pPr marL="285750" indent="-285750">
                <a:buFont typeface="Arial" panose="020B0604020202020204" pitchFamily="34" charset="0"/>
                <a:buChar char="•"/>
              </a:pPr>
              <a:r>
                <a:rPr lang="en-US" sz="1200" dirty="0"/>
                <a:t>Read sensors</a:t>
              </a:r>
            </a:p>
            <a:p>
              <a:pPr marL="285750" indent="-285750">
                <a:buFont typeface="Arial" panose="020B0604020202020204" pitchFamily="34" charset="0"/>
                <a:buChar char="•"/>
              </a:pPr>
              <a:r>
                <a:rPr lang="en-US" sz="1200" dirty="0"/>
                <a:t>Call agent function</a:t>
              </a:r>
            </a:p>
            <a:p>
              <a:pPr marL="285750" indent="-285750">
                <a:buFont typeface="Arial" panose="020B0604020202020204" pitchFamily="34" charset="0"/>
                <a:buChar char="•"/>
              </a:pPr>
              <a:r>
                <a:rPr lang="en-US" sz="1200" dirty="0"/>
                <a:t>Execute action in the physical environment</a:t>
              </a:r>
            </a:p>
            <a:p>
              <a:pPr marL="285750" indent="-285750">
                <a:buFont typeface="Arial" panose="020B0604020202020204" pitchFamily="34" charset="0"/>
                <a:buChar char="•"/>
              </a:pPr>
              <a:r>
                <a:rPr lang="en-US" sz="1200" dirty="0"/>
                <a:t>Repeat</a:t>
              </a:r>
            </a:p>
          </p:txBody>
        </p:sp>
        <p:sp>
          <p:nvSpPr>
            <p:cNvPr id="67" name="TextBox 66">
              <a:extLst>
                <a:ext uri="{FF2B5EF4-FFF2-40B4-BE49-F238E27FC236}">
                  <a16:creationId xmlns:a16="http://schemas.microsoft.com/office/drawing/2014/main" id="{E2D8A0B5-2575-659B-3EB2-DB7A163D7D89}"/>
                </a:ext>
              </a:extLst>
            </p:cNvPr>
            <p:cNvSpPr txBox="1"/>
            <p:nvPr/>
          </p:nvSpPr>
          <p:spPr>
            <a:xfrm rot="3894451">
              <a:off x="3599472" y="2892076"/>
              <a:ext cx="912202" cy="415498"/>
            </a:xfrm>
            <a:prstGeom prst="rect">
              <a:avLst/>
            </a:prstGeom>
            <a:noFill/>
          </p:spPr>
          <p:txBody>
            <a:bodyPr wrap="square" rtlCol="0">
              <a:spAutoFit/>
            </a:bodyPr>
            <a:lstStyle/>
            <a:p>
              <a:pPr algn="ctr"/>
              <a:r>
                <a:rPr lang="en-US" sz="1050" dirty="0"/>
                <a:t>Need  to plan or replan</a:t>
              </a:r>
            </a:p>
          </p:txBody>
        </p:sp>
        <p:sp>
          <p:nvSpPr>
            <p:cNvPr id="68" name="TextBox 67">
              <a:extLst>
                <a:ext uri="{FF2B5EF4-FFF2-40B4-BE49-F238E27FC236}">
                  <a16:creationId xmlns:a16="http://schemas.microsoft.com/office/drawing/2014/main" id="{A03AB979-D3AE-7A42-908A-FCE005D22F76}"/>
                </a:ext>
              </a:extLst>
            </p:cNvPr>
            <p:cNvSpPr txBox="1"/>
            <p:nvPr/>
          </p:nvSpPr>
          <p:spPr>
            <a:xfrm rot="18182195">
              <a:off x="3389483" y="4406195"/>
              <a:ext cx="912202" cy="415498"/>
            </a:xfrm>
            <a:prstGeom prst="rect">
              <a:avLst/>
            </a:prstGeom>
            <a:noFill/>
          </p:spPr>
          <p:txBody>
            <a:bodyPr wrap="square" rtlCol="0">
              <a:spAutoFit/>
            </a:bodyPr>
            <a:lstStyle/>
            <a:p>
              <a:pPr algn="ctr"/>
              <a:r>
                <a:rPr lang="en-US" sz="1050" dirty="0"/>
                <a:t>Follow the plan</a:t>
              </a:r>
            </a:p>
          </p:txBody>
        </p:sp>
        <p:sp>
          <p:nvSpPr>
            <p:cNvPr id="69" name="TextBox 68">
              <a:extLst>
                <a:ext uri="{FF2B5EF4-FFF2-40B4-BE49-F238E27FC236}">
                  <a16:creationId xmlns:a16="http://schemas.microsoft.com/office/drawing/2014/main" id="{375EE33E-FB2C-721F-EF76-2A3EC3DE72A8}"/>
                </a:ext>
              </a:extLst>
            </p:cNvPr>
            <p:cNvSpPr txBox="1"/>
            <p:nvPr/>
          </p:nvSpPr>
          <p:spPr>
            <a:xfrm>
              <a:off x="4607549" y="3001602"/>
              <a:ext cx="726737" cy="276999"/>
            </a:xfrm>
            <a:prstGeom prst="rect">
              <a:avLst/>
            </a:prstGeom>
            <a:noFill/>
          </p:spPr>
          <p:txBody>
            <a:bodyPr wrap="none" rtlCol="0">
              <a:spAutoFit/>
            </a:bodyPr>
            <a:lstStyle/>
            <a:p>
              <a:r>
                <a:rPr lang="en-US" sz="1200" dirty="0"/>
                <a:t>percepts</a:t>
              </a:r>
            </a:p>
          </p:txBody>
        </p:sp>
        <p:sp>
          <p:nvSpPr>
            <p:cNvPr id="70" name="TextBox 69">
              <a:extLst>
                <a:ext uri="{FF2B5EF4-FFF2-40B4-BE49-F238E27FC236}">
                  <a16:creationId xmlns:a16="http://schemas.microsoft.com/office/drawing/2014/main" id="{E3E2FC15-F2AD-3226-002B-6DD69A27664D}"/>
                </a:ext>
              </a:extLst>
            </p:cNvPr>
            <p:cNvSpPr txBox="1"/>
            <p:nvPr/>
          </p:nvSpPr>
          <p:spPr>
            <a:xfrm>
              <a:off x="4591957" y="4237669"/>
              <a:ext cx="572593" cy="461665"/>
            </a:xfrm>
            <a:prstGeom prst="rect">
              <a:avLst/>
            </a:prstGeom>
            <a:noFill/>
          </p:spPr>
          <p:txBody>
            <a:bodyPr wrap="none" rtlCol="0">
              <a:spAutoFit/>
            </a:bodyPr>
            <a:lstStyle/>
            <a:p>
              <a:pPr algn="ctr"/>
              <a:r>
                <a:rPr lang="en-US" sz="1200" dirty="0"/>
                <a:t>next </a:t>
              </a:r>
              <a:br>
                <a:rPr lang="en-US" sz="1200" dirty="0"/>
              </a:br>
              <a:r>
                <a:rPr lang="en-US" sz="1200" dirty="0"/>
                <a:t>action</a:t>
              </a:r>
            </a:p>
          </p:txBody>
        </p:sp>
        <p:sp>
          <p:nvSpPr>
            <p:cNvPr id="71" name="TextBox 70">
              <a:extLst>
                <a:ext uri="{FF2B5EF4-FFF2-40B4-BE49-F238E27FC236}">
                  <a16:creationId xmlns:a16="http://schemas.microsoft.com/office/drawing/2014/main" id="{75455819-E475-3473-AEA6-95B408637968}"/>
                </a:ext>
              </a:extLst>
            </p:cNvPr>
            <p:cNvSpPr txBox="1"/>
            <p:nvPr/>
          </p:nvSpPr>
          <p:spPr>
            <a:xfrm>
              <a:off x="5456762" y="2423478"/>
              <a:ext cx="970137" cy="276999"/>
            </a:xfrm>
            <a:prstGeom prst="rect">
              <a:avLst/>
            </a:prstGeom>
            <a:noFill/>
          </p:spPr>
          <p:txBody>
            <a:bodyPr wrap="none" rtlCol="0">
              <a:spAutoFit/>
            </a:bodyPr>
            <a:lstStyle/>
            <a:p>
              <a:r>
                <a:rPr lang="en-US" sz="1200" dirty="0"/>
                <a:t>Sensor input</a:t>
              </a:r>
            </a:p>
          </p:txBody>
        </p:sp>
        <p:sp>
          <p:nvSpPr>
            <p:cNvPr id="72" name="TextBox 71">
              <a:extLst>
                <a:ext uri="{FF2B5EF4-FFF2-40B4-BE49-F238E27FC236}">
                  <a16:creationId xmlns:a16="http://schemas.microsoft.com/office/drawing/2014/main" id="{2614B56B-CD77-296C-B1E6-448390DE68FC}"/>
                </a:ext>
              </a:extLst>
            </p:cNvPr>
            <p:cNvSpPr txBox="1"/>
            <p:nvPr/>
          </p:nvSpPr>
          <p:spPr>
            <a:xfrm>
              <a:off x="5423878" y="4994397"/>
              <a:ext cx="1045502" cy="830997"/>
            </a:xfrm>
            <a:prstGeom prst="rect">
              <a:avLst/>
            </a:prstGeom>
            <a:noFill/>
          </p:spPr>
          <p:txBody>
            <a:bodyPr wrap="square" rtlCol="0">
              <a:spAutoFit/>
            </a:bodyPr>
            <a:lstStyle/>
            <a:p>
              <a:pPr algn="ctr"/>
              <a:r>
                <a:rPr lang="en-US" sz="1200" dirty="0"/>
                <a:t>Execute action in the physical environment</a:t>
              </a:r>
            </a:p>
          </p:txBody>
        </p:sp>
        <p:sp>
          <p:nvSpPr>
            <p:cNvPr id="73" name="Rectangle 72">
              <a:extLst>
                <a:ext uri="{FF2B5EF4-FFF2-40B4-BE49-F238E27FC236}">
                  <a16:creationId xmlns:a16="http://schemas.microsoft.com/office/drawing/2014/main" id="{8D4F1B72-E637-F0D7-7C26-AC6CB57F21D9}"/>
                </a:ext>
              </a:extLst>
            </p:cNvPr>
            <p:cNvSpPr/>
            <p:nvPr/>
          </p:nvSpPr>
          <p:spPr>
            <a:xfrm>
              <a:off x="2388085" y="3347702"/>
              <a:ext cx="1073323" cy="18287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TextBox 73">
              <a:extLst>
                <a:ext uri="{FF2B5EF4-FFF2-40B4-BE49-F238E27FC236}">
                  <a16:creationId xmlns:a16="http://schemas.microsoft.com/office/drawing/2014/main" id="{FEF9495C-D846-7623-5728-7AED271C7AC4}"/>
                </a:ext>
              </a:extLst>
            </p:cNvPr>
            <p:cNvSpPr txBox="1"/>
            <p:nvPr/>
          </p:nvSpPr>
          <p:spPr>
            <a:xfrm>
              <a:off x="2376361" y="3336782"/>
              <a:ext cx="795466" cy="307777"/>
            </a:xfrm>
            <a:prstGeom prst="rect">
              <a:avLst/>
            </a:prstGeom>
            <a:noFill/>
          </p:spPr>
          <p:txBody>
            <a:bodyPr wrap="square" rtlCol="0">
              <a:spAutoFit/>
            </a:bodyPr>
            <a:lstStyle/>
            <a:p>
              <a:r>
                <a:rPr lang="en-US" sz="1400" dirty="0"/>
                <a:t>State</a:t>
              </a:r>
            </a:p>
          </p:txBody>
        </p:sp>
        <p:grpSp>
          <p:nvGrpSpPr>
            <p:cNvPr id="78" name="Group 77">
              <a:extLst>
                <a:ext uri="{FF2B5EF4-FFF2-40B4-BE49-F238E27FC236}">
                  <a16:creationId xmlns:a16="http://schemas.microsoft.com/office/drawing/2014/main" id="{66D5FF0F-4FBC-B030-AAAE-0C75628DC924}"/>
                </a:ext>
              </a:extLst>
            </p:cNvPr>
            <p:cNvGrpSpPr/>
            <p:nvPr/>
          </p:nvGrpSpPr>
          <p:grpSpPr>
            <a:xfrm>
              <a:off x="2627138" y="1395210"/>
              <a:ext cx="698589" cy="814231"/>
              <a:chOff x="1359385" y="1371600"/>
              <a:chExt cx="1022177" cy="1209520"/>
            </a:xfrm>
          </p:grpSpPr>
          <p:pic>
            <p:nvPicPr>
              <p:cNvPr id="7" name="Picture 2">
                <a:extLst>
                  <a:ext uri="{FF2B5EF4-FFF2-40B4-BE49-F238E27FC236}">
                    <a16:creationId xmlns:a16="http://schemas.microsoft.com/office/drawing/2014/main" id="{FC0755DE-063C-ECDE-1711-46875EE34DE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1505352" y="1462344"/>
                <a:ext cx="746844" cy="746844"/>
              </a:xfrm>
              <a:prstGeom prst="rect">
                <a:avLst/>
              </a:prstGeom>
              <a:noFill/>
              <a:ln w="9525">
                <a:noFill/>
                <a:miter lim="800000"/>
                <a:headEnd/>
                <a:tailEnd/>
              </a:ln>
            </p:spPr>
          </p:pic>
          <p:sp>
            <p:nvSpPr>
              <p:cNvPr id="75" name="Flowchart: Document 74">
                <a:extLst>
                  <a:ext uri="{FF2B5EF4-FFF2-40B4-BE49-F238E27FC236}">
                    <a16:creationId xmlns:a16="http://schemas.microsoft.com/office/drawing/2014/main" id="{A964E517-F8C7-5FEE-1FFC-CA4C4093CD32}"/>
                  </a:ext>
                </a:extLst>
              </p:cNvPr>
              <p:cNvSpPr/>
              <p:nvPr/>
            </p:nvSpPr>
            <p:spPr>
              <a:xfrm>
                <a:off x="1359385" y="1371600"/>
                <a:ext cx="1022177" cy="1209520"/>
              </a:xfrm>
              <a:prstGeom prst="flowChartDocumen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DC28649C-EF41-DD3B-A5E5-3F6A9950446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715161" y="3179744"/>
              <a:ext cx="971478" cy="956912"/>
            </a:xfrm>
            <a:prstGeom prst="rect">
              <a:avLst/>
            </a:prstGeom>
            <a:noFill/>
            <a:ln w="9525">
              <a:noFill/>
              <a:miter lim="800000"/>
              <a:headEnd/>
              <a:tailEnd/>
            </a:ln>
          </p:spPr>
        </p:pic>
      </p:grpSp>
    </p:spTree>
    <p:extLst>
      <p:ext uri="{BB962C8B-B14F-4D97-AF65-F5344CB8AC3E}">
        <p14:creationId xmlns:p14="http://schemas.microsoft.com/office/powerpoint/2010/main" val="39282930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2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transition function as a compact representation of the </a:t>
            </a:r>
            <a:r>
              <a:rPr lang="en-US" sz="1400" b="1" dirty="0"/>
              <a:t>transition model.</a:t>
            </a:r>
            <a:endParaRPr lang="en-US" sz="1400" dirty="0"/>
          </a:p>
          <a:p>
            <a:pPr lvl="1"/>
            <a:r>
              <a:rPr lang="en-US" sz="1400" dirty="0"/>
              <a:t>The search tree is built on the fly, and we have to deal with </a:t>
            </a:r>
            <a:r>
              <a:rPr lang="en-US" sz="1400" b="1" dirty="0"/>
              <a:t>cycles, redundant paths, and memory management</a:t>
            </a:r>
            <a:r>
              <a:rPr lang="en-US" sz="1400" dirty="0"/>
              <a:t>.</a:t>
            </a:r>
          </a:p>
          <a:p>
            <a:pPr lvl="1"/>
            <a:endParaRPr lang="en-US" sz="1400" dirty="0"/>
          </a:p>
          <a:p>
            <a:r>
              <a:rPr lang="en-US" sz="1400" dirty="0"/>
              <a:t>DFS/IDS is a memory efficient method used often in AI for </a:t>
            </a:r>
            <a:r>
              <a:rPr lang="en-US" sz="1400" b="1" dirty="0"/>
              <a:t>uninformed search</a:t>
            </a:r>
            <a:r>
              <a:rPr lang="en-US" sz="1400" dirty="0"/>
              <a:t>.</a:t>
            </a:r>
          </a:p>
          <a:p>
            <a:r>
              <a:rPr lang="en-US" sz="1400" b="1" dirty="0"/>
              <a:t>Informed search </a:t>
            </a:r>
            <a:r>
              <a:rPr lang="en-US" sz="1400" dirty="0"/>
              <a:t>uses heuristics based on knowledge or percepts to improve search performance (i.e., A* expand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theme/theme1.xml><?xml version="1.0" encoding="utf-8"?>
<a:theme xmlns:a="http://schemas.openxmlformats.org/drawingml/2006/main" name="Office Theme">
  <a:themeElements>
    <a:clrScheme name="Office with darker green">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377620"/>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AI_theme</Template>
  <TotalTime>24447</TotalTime>
  <Words>6969</Words>
  <Application>Microsoft Office PowerPoint</Application>
  <PresentationFormat>On-screen Show (4:3)</PresentationFormat>
  <Paragraphs>1042</Paragraphs>
  <Slides>95</Slides>
  <Notes>64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Calibri Light</vt:lpstr>
      <vt:lpstr>Cambria Math</vt:lpstr>
      <vt:lpstr>Wingdings</vt:lpstr>
      <vt:lpstr>Office Theme</vt:lpstr>
      <vt:lpstr>CS 5/7320  Artificial Intelligence  Solving problems by searching AIMA Chapter 3</vt:lpstr>
      <vt:lpstr>Contents</vt:lpstr>
      <vt:lpstr>What are Search Problems?</vt:lpstr>
      <vt:lpstr>Remember: Goal-based Agent</vt:lpstr>
      <vt:lpstr>Planning for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Tree Search</vt:lpstr>
      <vt:lpstr>Solving Search Problems</vt:lpstr>
      <vt:lpstr>Issue: Transition Model is a Graph             and Not a Tree!</vt:lpstr>
      <vt:lpstr>Creating a Search Tree</vt:lpstr>
      <vt:lpstr>Differences Between Typical Tree Search and AI Search</vt:lpstr>
      <vt:lpstr>Tree Search Algorithm Outline</vt:lpstr>
      <vt:lpstr>Tree Search Example</vt:lpstr>
      <vt:lpstr>Tree Search Example</vt:lpstr>
      <vt:lpstr>Tree Search Example</vt:lpstr>
      <vt:lpstr>Search Strategies: Properties</vt:lpstr>
      <vt:lpstr>Space and Time Complexity  State Space vs. Search Tree Size</vt:lpstr>
      <vt:lpstr>Time and Space Complexity of Tree Search</vt:lpstr>
      <vt:lpstr>State Space</vt:lpstr>
      <vt:lpstr>Permutations</vt:lpstr>
      <vt:lpstr>Combinations</vt:lpstr>
      <vt:lpstr>Example: What is the State Space Size?</vt:lpstr>
      <vt:lpstr>Examples: What is the State Space Size?</vt:lpstr>
      <vt:lpstr>Examples: What is the State Space Size?</vt:lpstr>
      <vt:lpstr>Estimating the Search Tree Size</vt:lpstr>
      <vt:lpstr>Example: What is the Search Complexity?</vt:lpstr>
      <vt:lpstr>Examples: What is the  Search Complexity?</vt:lpstr>
      <vt:lpstr>Examples: What is the  Search Complexity?</vt:lpstr>
      <vt:lpstr>Uninformed Search</vt:lpstr>
      <vt:lpstr>Uninformed Search Strategies</vt:lpstr>
      <vt:lpstr>Breadth-First Search (BFS)</vt:lpstr>
      <vt:lpstr>Implementation: Breadth-First Search </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Uninformed Search</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 Introduction</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Informed Search A*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 Search</vt:lpstr>
      <vt:lpstr>Guarantees of A* Search</vt:lpstr>
      <vt:lpstr>Properties of A*Search</vt:lpstr>
      <vt:lpstr>Iterative-Deepening A* Search – IDA*</vt:lpstr>
      <vt:lpstr>Informed Search Designing Heuristics</vt:lpstr>
      <vt:lpstr>Designing Heuristic Functions</vt:lpstr>
      <vt:lpstr>Heuristics from Relaxed Problems</vt:lpstr>
      <vt:lpstr>Heuristics from Relaxed Problems</vt:lpstr>
      <vt:lpstr>Heuristics from Subproblems</vt:lpstr>
      <vt:lpstr>Dominance: What Heuristic is Better?</vt:lpstr>
      <vt:lpstr>Example: Effect of Information in Search</vt:lpstr>
      <vt:lpstr>Combining Heuristics</vt:lpstr>
      <vt:lpstr>Satisficing Search: Weighted A* Search</vt:lpstr>
      <vt:lpstr>Example of Weighted A* Search</vt:lpstr>
      <vt:lpstr>Tree Search Planning Agents</vt:lpstr>
      <vt:lpstr>Summary:  All Search Strategies</vt:lpstr>
      <vt:lpstr>Implementation as Best-First Search</vt:lpstr>
      <vt:lpstr>A Planning Agent: Planning vs. Execution Phase</vt:lpstr>
      <vt:lpstr>Complete Planning Agent to Solve a Maze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207</cp:revision>
  <dcterms:created xsi:type="dcterms:W3CDTF">2020-09-15T14:04:03Z</dcterms:created>
  <dcterms:modified xsi:type="dcterms:W3CDTF">2025-05-19T20:23:17Z</dcterms:modified>
</cp:coreProperties>
</file>